
<file path=[Content_Types].xml><?xml version="1.0" encoding="utf-8"?>
<Types xmlns="http://schemas.openxmlformats.org/package/2006/content-types">
  <Default Extension="docx" ContentType="application/vnd.openxmlformats-officedocument.wordprocessingml.documen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8" r:id="rId1"/>
  </p:sldMasterIdLst>
  <p:notesMasterIdLst>
    <p:notesMasterId r:id="rId257"/>
  </p:notesMasterIdLst>
  <p:handoutMasterIdLst>
    <p:handoutMasterId r:id="rId258"/>
  </p:handoutMasterIdLst>
  <p:sldIdLst>
    <p:sldId id="319" r:id="rId2"/>
    <p:sldId id="312" r:id="rId3"/>
    <p:sldId id="308" r:id="rId4"/>
    <p:sldId id="1425" r:id="rId5"/>
    <p:sldId id="1470" r:id="rId6"/>
    <p:sldId id="1480" r:id="rId7"/>
    <p:sldId id="1471" r:id="rId8"/>
    <p:sldId id="1472" r:id="rId9"/>
    <p:sldId id="1481" r:id="rId10"/>
    <p:sldId id="1473" r:id="rId11"/>
    <p:sldId id="1474" r:id="rId12"/>
    <p:sldId id="1475" r:id="rId13"/>
    <p:sldId id="1476" r:id="rId14"/>
    <p:sldId id="1482" r:id="rId15"/>
    <p:sldId id="1477" r:id="rId16"/>
    <p:sldId id="1478" r:id="rId17"/>
    <p:sldId id="1483" r:id="rId18"/>
    <p:sldId id="1426" r:id="rId19"/>
    <p:sldId id="1479" r:id="rId20"/>
    <p:sldId id="1484" r:id="rId21"/>
    <p:sldId id="1485" r:id="rId22"/>
    <p:sldId id="1486" r:id="rId23"/>
    <p:sldId id="1489" r:id="rId24"/>
    <p:sldId id="1427" r:id="rId25"/>
    <p:sldId id="1487" r:id="rId26"/>
    <p:sldId id="1488" r:id="rId27"/>
    <p:sldId id="1490" r:id="rId28"/>
    <p:sldId id="1491" r:id="rId29"/>
    <p:sldId id="1492" r:id="rId30"/>
    <p:sldId id="1502" r:id="rId31"/>
    <p:sldId id="1428" r:id="rId32"/>
    <p:sldId id="1493" r:id="rId33"/>
    <p:sldId id="1494" r:id="rId34"/>
    <p:sldId id="1495" r:id="rId35"/>
    <p:sldId id="1496" r:id="rId36"/>
    <p:sldId id="1497" r:id="rId37"/>
    <p:sldId id="1498" r:id="rId38"/>
    <p:sldId id="1503" r:id="rId39"/>
    <p:sldId id="1499" r:id="rId40"/>
    <p:sldId id="1500" r:id="rId41"/>
    <p:sldId id="1501" r:id="rId42"/>
    <p:sldId id="1514" r:id="rId43"/>
    <p:sldId id="1504" r:id="rId44"/>
    <p:sldId id="1505" r:id="rId45"/>
    <p:sldId id="1506" r:id="rId46"/>
    <p:sldId id="1515" r:id="rId47"/>
    <p:sldId id="1507" r:id="rId48"/>
    <p:sldId id="1508" r:id="rId49"/>
    <p:sldId id="1509" r:id="rId50"/>
    <p:sldId id="1516" r:id="rId51"/>
    <p:sldId id="1430" r:id="rId52"/>
    <p:sldId id="1510" r:id="rId53"/>
    <p:sldId id="1511" r:id="rId54"/>
    <p:sldId id="1512" r:id="rId55"/>
    <p:sldId id="1517" r:id="rId56"/>
    <p:sldId id="1518" r:id="rId57"/>
    <p:sldId id="1519" r:id="rId58"/>
    <p:sldId id="1520" r:id="rId59"/>
    <p:sldId id="1522" r:id="rId60"/>
    <p:sldId id="1431" r:id="rId61"/>
    <p:sldId id="1521" r:id="rId62"/>
    <p:sldId id="1513" r:id="rId63"/>
    <p:sldId id="1523" r:id="rId64"/>
    <p:sldId id="1524" r:id="rId65"/>
    <p:sldId id="1525" r:id="rId66"/>
    <p:sldId id="1530" r:id="rId67"/>
    <p:sldId id="1421" r:id="rId68"/>
    <p:sldId id="1432" r:id="rId69"/>
    <p:sldId id="1433" r:id="rId70"/>
    <p:sldId id="1526" r:id="rId71"/>
    <p:sldId id="1527" r:id="rId72"/>
    <p:sldId id="1528" r:id="rId73"/>
    <p:sldId id="1529" r:id="rId74"/>
    <p:sldId id="1531" r:id="rId75"/>
    <p:sldId id="1532" r:id="rId76"/>
    <p:sldId id="1533" r:id="rId77"/>
    <p:sldId id="1534" r:id="rId78"/>
    <p:sldId id="1535" r:id="rId79"/>
    <p:sldId id="1541" r:id="rId80"/>
    <p:sldId id="1536" r:id="rId81"/>
    <p:sldId id="1542" r:id="rId82"/>
    <p:sldId id="1434" r:id="rId83"/>
    <p:sldId id="1537" r:id="rId84"/>
    <p:sldId id="1538" r:id="rId85"/>
    <p:sldId id="1539" r:id="rId86"/>
    <p:sldId id="1540" r:id="rId87"/>
    <p:sldId id="1559" r:id="rId88"/>
    <p:sldId id="1435" r:id="rId89"/>
    <p:sldId id="1550" r:id="rId90"/>
    <p:sldId id="1551" r:id="rId91"/>
    <p:sldId id="1552" r:id="rId92"/>
    <p:sldId id="1553" r:id="rId93"/>
    <p:sldId id="1554" r:id="rId94"/>
    <p:sldId id="1560" r:id="rId95"/>
    <p:sldId id="1555" r:id="rId96"/>
    <p:sldId id="1436" r:id="rId97"/>
    <p:sldId id="1556" r:id="rId98"/>
    <p:sldId id="1557" r:id="rId99"/>
    <p:sldId id="1558" r:id="rId100"/>
    <p:sldId id="1543" r:id="rId101"/>
    <p:sldId id="1544" r:id="rId102"/>
    <p:sldId id="1545" r:id="rId103"/>
    <p:sldId id="1561" r:id="rId104"/>
    <p:sldId id="1546" r:id="rId105"/>
    <p:sldId id="1547" r:id="rId106"/>
    <p:sldId id="1548" r:id="rId107"/>
    <p:sldId id="1562" r:id="rId108"/>
    <p:sldId id="1569" r:id="rId109"/>
    <p:sldId id="1422" r:id="rId110"/>
    <p:sldId id="1563" r:id="rId111"/>
    <p:sldId id="1570" r:id="rId112"/>
    <p:sldId id="1571" r:id="rId113"/>
    <p:sldId id="1572" r:id="rId114"/>
    <p:sldId id="1437" r:id="rId115"/>
    <p:sldId id="1438" r:id="rId116"/>
    <p:sldId id="1573" r:id="rId117"/>
    <p:sldId id="1574" r:id="rId118"/>
    <p:sldId id="1575" r:id="rId119"/>
    <p:sldId id="1439" r:id="rId120"/>
    <p:sldId id="1564" r:id="rId121"/>
    <p:sldId id="1565" r:id="rId122"/>
    <p:sldId id="1566" r:id="rId123"/>
    <p:sldId id="1567" r:id="rId124"/>
    <p:sldId id="1568" r:id="rId125"/>
    <p:sldId id="1440" r:id="rId126"/>
    <p:sldId id="1549" r:id="rId127"/>
    <p:sldId id="1576" r:id="rId128"/>
    <p:sldId id="1441" r:id="rId129"/>
    <p:sldId id="1577" r:id="rId130"/>
    <p:sldId id="1578" r:id="rId131"/>
    <p:sldId id="1579" r:id="rId132"/>
    <p:sldId id="1580" r:id="rId133"/>
    <p:sldId id="1587" r:id="rId134"/>
    <p:sldId id="1442" r:id="rId135"/>
    <p:sldId id="1443" r:id="rId136"/>
    <p:sldId id="1588" r:id="rId137"/>
    <p:sldId id="1589" r:id="rId138"/>
    <p:sldId id="1590" r:id="rId139"/>
    <p:sldId id="1444" r:id="rId140"/>
    <p:sldId id="1581" r:id="rId141"/>
    <p:sldId id="1582" r:id="rId142"/>
    <p:sldId id="1583" r:id="rId143"/>
    <p:sldId id="1584" r:id="rId144"/>
    <p:sldId id="1585" r:id="rId145"/>
    <p:sldId id="1586" r:id="rId146"/>
    <p:sldId id="1591" r:id="rId147"/>
    <p:sldId id="1445" r:id="rId148"/>
    <p:sldId id="1592" r:id="rId149"/>
    <p:sldId id="1593" r:id="rId150"/>
    <p:sldId id="1594" r:id="rId151"/>
    <p:sldId id="1601" r:id="rId152"/>
    <p:sldId id="1446" r:id="rId153"/>
    <p:sldId id="1602" r:id="rId154"/>
    <p:sldId id="1603" r:id="rId155"/>
    <p:sldId id="1595" r:id="rId156"/>
    <p:sldId id="1604" r:id="rId157"/>
    <p:sldId id="1605" r:id="rId158"/>
    <p:sldId id="1596" r:id="rId159"/>
    <p:sldId id="1597" r:id="rId160"/>
    <p:sldId id="1423" r:id="rId161"/>
    <p:sldId id="1447" r:id="rId162"/>
    <p:sldId id="1598" r:id="rId163"/>
    <p:sldId id="1599" r:id="rId164"/>
    <p:sldId id="1449" r:id="rId165"/>
    <p:sldId id="1600" r:id="rId166"/>
    <p:sldId id="1606" r:id="rId167"/>
    <p:sldId id="1607" r:id="rId168"/>
    <p:sldId id="1608" r:id="rId169"/>
    <p:sldId id="1450" r:id="rId170"/>
    <p:sldId id="1609" r:id="rId171"/>
    <p:sldId id="1610" r:id="rId172"/>
    <p:sldId id="1451" r:id="rId173"/>
    <p:sldId id="1611" r:id="rId174"/>
    <p:sldId id="1612" r:id="rId175"/>
    <p:sldId id="1452" r:id="rId176"/>
    <p:sldId id="1613" r:id="rId177"/>
    <p:sldId id="1453" r:id="rId178"/>
    <p:sldId id="1614" r:id="rId179"/>
    <p:sldId id="1454" r:id="rId180"/>
    <p:sldId id="1615" r:id="rId181"/>
    <p:sldId id="1616" r:id="rId182"/>
    <p:sldId id="1617" r:id="rId183"/>
    <p:sldId id="1618" r:id="rId184"/>
    <p:sldId id="1619" r:id="rId185"/>
    <p:sldId id="1620" r:id="rId186"/>
    <p:sldId id="1621" r:id="rId187"/>
    <p:sldId id="1622" r:id="rId188"/>
    <p:sldId id="1623" r:id="rId189"/>
    <p:sldId id="1624" r:id="rId190"/>
    <p:sldId id="1625" r:id="rId191"/>
    <p:sldId id="1626" r:id="rId192"/>
    <p:sldId id="1633" r:id="rId193"/>
    <p:sldId id="1634" r:id="rId194"/>
    <p:sldId id="1627" r:id="rId195"/>
    <p:sldId id="1628" r:id="rId196"/>
    <p:sldId id="1629" r:id="rId197"/>
    <p:sldId id="1630" r:id="rId198"/>
    <p:sldId id="1635" r:id="rId199"/>
    <p:sldId id="1455" r:id="rId200"/>
    <p:sldId id="1631" r:id="rId201"/>
    <p:sldId id="1632" r:id="rId202"/>
    <p:sldId id="1636" r:id="rId203"/>
    <p:sldId id="1647" r:id="rId204"/>
    <p:sldId id="1456" r:id="rId205"/>
    <p:sldId id="1637" r:id="rId206"/>
    <p:sldId id="1638" r:id="rId207"/>
    <p:sldId id="1639" r:id="rId208"/>
    <p:sldId id="1640" r:id="rId209"/>
    <p:sldId id="1457" r:id="rId210"/>
    <p:sldId id="1648" r:id="rId211"/>
    <p:sldId id="1649" r:id="rId212"/>
    <p:sldId id="1458" r:id="rId213"/>
    <p:sldId id="1459" r:id="rId214"/>
    <p:sldId id="1650" r:id="rId215"/>
    <p:sldId id="1651" r:id="rId216"/>
    <p:sldId id="1652" r:id="rId217"/>
    <p:sldId id="1653" r:id="rId218"/>
    <p:sldId id="1654" r:id="rId219"/>
    <p:sldId id="1655" r:id="rId220"/>
    <p:sldId id="1460" r:id="rId221"/>
    <p:sldId id="1461" r:id="rId222"/>
    <p:sldId id="1641" r:id="rId223"/>
    <p:sldId id="1642" r:id="rId224"/>
    <p:sldId id="1643" r:id="rId225"/>
    <p:sldId id="1644" r:id="rId226"/>
    <p:sldId id="1645" r:id="rId227"/>
    <p:sldId id="1464" r:id="rId228"/>
    <p:sldId id="1646" r:id="rId229"/>
    <p:sldId id="1424" r:id="rId230"/>
    <p:sldId id="1657" r:id="rId231"/>
    <p:sldId id="1658" r:id="rId232"/>
    <p:sldId id="1659" r:id="rId233"/>
    <p:sldId id="1660" r:id="rId234"/>
    <p:sldId id="1661" r:id="rId235"/>
    <p:sldId id="1465" r:id="rId236"/>
    <p:sldId id="1462" r:id="rId237"/>
    <p:sldId id="1656" r:id="rId238"/>
    <p:sldId id="1662" r:id="rId239"/>
    <p:sldId id="1663" r:id="rId240"/>
    <p:sldId id="1664" r:id="rId241"/>
    <p:sldId id="1463" r:id="rId242"/>
    <p:sldId id="1665" r:id="rId243"/>
    <p:sldId id="1666" r:id="rId244"/>
    <p:sldId id="1466" r:id="rId245"/>
    <p:sldId id="1667" r:id="rId246"/>
    <p:sldId id="1668" r:id="rId247"/>
    <p:sldId id="1669" r:id="rId248"/>
    <p:sldId id="1670" r:id="rId249"/>
    <p:sldId id="1671" r:id="rId250"/>
    <p:sldId id="1672" r:id="rId251"/>
    <p:sldId id="1673" r:id="rId252"/>
    <p:sldId id="1674" r:id="rId253"/>
    <p:sldId id="1467" r:id="rId254"/>
    <p:sldId id="1680" r:id="rId255"/>
    <p:sldId id="1681" r:id="rId256"/>
  </p:sldIdLst>
  <p:sldSz cx="9144000" cy="6858000" type="screen4x3"/>
  <p:notesSz cx="6858000" cy="9144000"/>
  <p:custDataLst>
    <p:tags r:id="rId259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93B8"/>
    <a:srgbClr val="90CFDF"/>
    <a:srgbClr val="319095"/>
    <a:srgbClr val="074996"/>
    <a:srgbClr val="595959"/>
    <a:srgbClr val="4472C4"/>
    <a:srgbClr val="F30017"/>
    <a:srgbClr val="FFAFBA"/>
    <a:srgbClr val="FF7F94"/>
    <a:srgbClr val="F660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2833802-FEF1-4C79-8D5D-14CF1EAF98D9}" styleName="浅色样式 2 - 强调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浅色样式 2 - 强调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9DCAF9ED-07DC-4A11-8D7F-57B35C25682E}" styleName="中度样式 1 - 强调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38B1855-1B75-4FBE-930C-398BA8C253C6}" styleName="主题样式 2 - 强调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主题样式 2 - 强调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主题样式 2 - 强调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3950" autoAdjust="0"/>
    <p:restoredTop sz="89414" autoAdjust="0"/>
  </p:normalViewPr>
  <p:slideViewPr>
    <p:cSldViewPr snapToGrid="0">
      <p:cViewPr varScale="1">
        <p:scale>
          <a:sx n="96" d="100"/>
          <a:sy n="96" d="100"/>
        </p:scale>
        <p:origin x="1038" y="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90" d="100"/>
        <a:sy n="90" d="100"/>
      </p:scale>
      <p:origin x="0" y="0"/>
    </p:cViewPr>
  </p:sorterViewPr>
  <p:notesViewPr>
    <p:cSldViewPr snapToGrid="0" showGuides="1">
      <p:cViewPr varScale="1">
        <p:scale>
          <a:sx n="82" d="100"/>
          <a:sy n="82" d="100"/>
        </p:scale>
        <p:origin x="2784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slide" Target="slides/slide225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37" Type="http://schemas.openxmlformats.org/officeDocument/2006/relationships/slide" Target="slides/slide236.xml"/><Relationship Id="rId258" Type="http://schemas.openxmlformats.org/officeDocument/2006/relationships/handoutMaster" Target="handoutMasters/handoutMaster1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248" Type="http://schemas.openxmlformats.org/officeDocument/2006/relationships/slide" Target="slides/slide247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59" Type="http://schemas.openxmlformats.org/officeDocument/2006/relationships/tags" Target="tags/tag1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presProps" Target="presProps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250" Type="http://schemas.openxmlformats.org/officeDocument/2006/relationships/slide" Target="slides/slide249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240" Type="http://schemas.openxmlformats.org/officeDocument/2006/relationships/slide" Target="slides/slide239.xml"/><Relationship Id="rId261" Type="http://schemas.openxmlformats.org/officeDocument/2006/relationships/viewProps" Target="viewProps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1" Type="http://schemas.openxmlformats.org/officeDocument/2006/relationships/slide" Target="slides/slide250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262" Type="http://schemas.openxmlformats.org/officeDocument/2006/relationships/theme" Target="theme/theme1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tableStyles" Target="tableStyles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notesMaster" Target="notesMasters/notesMaster1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582CDD52-2B46-7B49-842A-AA53AB730B8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E623352-C90C-D24C-B8BE-556D56966BA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DE3F03F-04C0-3B4C-98EF-4B591385F50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8CBB3D-2EBA-9D4F-8423-81DDA5C260D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2699418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A2A66C-1DB6-E44E-9EB9-C3C62BDEBC05}" type="datetimeFigureOut">
              <a:rPr kumimoji="1" lang="zh-CN" altLang="en-US" smtClean="0"/>
              <a:t>2023-08-23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A7D336-4BC6-EE4C-BD27-9292C4CE84D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2075102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297317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429803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241824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409625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769131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454383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282017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75368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181903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904646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679692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097667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200121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501708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98328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677681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492640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385917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microsoft.com/office/2007/relationships/hdphoto" Target="../media/hdphoto1.wdp"/><Relationship Id="rId7" Type="http://schemas.openxmlformats.org/officeDocument/2006/relationships/image" Target="../media/image4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10" Type="http://schemas.openxmlformats.org/officeDocument/2006/relationships/image" Target="../media/image7.png"/><Relationship Id="rId4" Type="http://schemas.openxmlformats.org/officeDocument/2006/relationships/image" Target="../media/image2.png"/><Relationship Id="rId9" Type="http://schemas.openxmlformats.org/officeDocument/2006/relationships/image" Target="../media/image6.png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4.jpeg"/><Relationship Id="rId4" Type="http://schemas.microsoft.com/office/2007/relationships/hdphoto" Target="../media/hdphoto2.wdp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8405724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>
            <a:extLst>
              <a:ext uri="{FF2B5EF4-FFF2-40B4-BE49-F238E27FC236}">
                <a16:creationId xmlns:a16="http://schemas.microsoft.com/office/drawing/2014/main" id="{BE567D6C-98E0-4DEF-8A74-6182ECC626BB}"/>
              </a:ext>
            </a:extLst>
          </p:cNvPr>
          <p:cNvSpPr/>
          <p:nvPr userDrawn="1"/>
        </p:nvSpPr>
        <p:spPr>
          <a:xfrm>
            <a:off x="5144516" y="6371963"/>
            <a:ext cx="1228061" cy="3721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6EF0BFE3-E035-4DB9-A3D2-B8F99D35F0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2843" y="1130301"/>
            <a:ext cx="5334121" cy="2177314"/>
          </a:xfrm>
          <a:prstGeom prst="rect">
            <a:avLst/>
          </a:prstGeom>
        </p:spPr>
        <p:txBody>
          <a:bodyPr lIns="0" anchor="b">
            <a:normAutofit/>
          </a:bodyPr>
          <a:lstStyle>
            <a:lvl1pPr algn="l">
              <a:lnSpc>
                <a:spcPct val="120000"/>
              </a:lnSpc>
              <a:defRPr sz="33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BF0F1B1-16C1-47F5-83C1-E23FF7DB07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2457" y="3307615"/>
            <a:ext cx="5344508" cy="508452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 algn="l">
              <a:lnSpc>
                <a:spcPct val="120000"/>
              </a:lnSpc>
              <a:buNone/>
              <a:defRPr sz="1350">
                <a:solidFill>
                  <a:schemeClr val="tx2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114" name="文本占位符 113">
            <a:extLst>
              <a:ext uri="{FF2B5EF4-FFF2-40B4-BE49-F238E27FC236}">
                <a16:creationId xmlns:a16="http://schemas.microsoft.com/office/drawing/2014/main" id="{1D042017-EA01-0746-A58F-259DD19AD35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2457" y="4102632"/>
            <a:ext cx="5319713" cy="2031468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</a:p>
        </p:txBody>
      </p:sp>
      <p:sp>
        <p:nvSpPr>
          <p:cNvPr id="117" name="矩形 116">
            <a:extLst>
              <a:ext uri="{FF2B5EF4-FFF2-40B4-BE49-F238E27FC236}">
                <a16:creationId xmlns:a16="http://schemas.microsoft.com/office/drawing/2014/main" id="{B266384C-2791-0F43-9817-F81B103A739A}"/>
              </a:ext>
            </a:extLst>
          </p:cNvPr>
          <p:cNvSpPr/>
          <p:nvPr userDrawn="1"/>
        </p:nvSpPr>
        <p:spPr>
          <a:xfrm>
            <a:off x="9010520" y="0"/>
            <a:ext cx="13347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pic>
        <p:nvPicPr>
          <p:cNvPr id="110" name="图片 109">
            <a:extLst>
              <a:ext uri="{FF2B5EF4-FFF2-40B4-BE49-F238E27FC236}">
                <a16:creationId xmlns:a16="http://schemas.microsoft.com/office/drawing/2014/main" id="{AD8D2358-BAA6-4DCB-8F50-C483277FD67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"/>
                    </a14:imgEffect>
                    <a14:imgEffect>
                      <a14:sharpenSoften amount="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3291" y="3307615"/>
            <a:ext cx="1777868" cy="1907934"/>
          </a:xfrm>
          <a:prstGeom prst="rect">
            <a:avLst/>
          </a:prstGeom>
          <a:noFill/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A66B964F-49E7-464C-91A8-5BC6EE9B501C}"/>
              </a:ext>
            </a:extLst>
          </p:cNvPr>
          <p:cNvSpPr/>
          <p:nvPr userDrawn="1"/>
        </p:nvSpPr>
        <p:spPr>
          <a:xfrm>
            <a:off x="1" y="0"/>
            <a:ext cx="6372576" cy="1047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F6AFDF3-2EF5-4164-84E3-0E702C77CCA8}"/>
              </a:ext>
            </a:extLst>
          </p:cNvPr>
          <p:cNvSpPr/>
          <p:nvPr userDrawn="1"/>
        </p:nvSpPr>
        <p:spPr>
          <a:xfrm>
            <a:off x="5700686" y="754851"/>
            <a:ext cx="567093" cy="1810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ADF3EA38-E8BD-4561-A872-5E65122F6F34}"/>
              </a:ext>
            </a:extLst>
          </p:cNvPr>
          <p:cNvSpPr/>
          <p:nvPr userDrawn="1"/>
        </p:nvSpPr>
        <p:spPr>
          <a:xfrm>
            <a:off x="5237018" y="6177519"/>
            <a:ext cx="1083411" cy="2431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12" name="图片占位符 7">
            <a:extLst>
              <a:ext uri="{FF2B5EF4-FFF2-40B4-BE49-F238E27FC236}">
                <a16:creationId xmlns:a16="http://schemas.microsoft.com/office/drawing/2014/main" id="{1D366FF6-F4E4-4D2C-AAF8-F80B2CC5115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61127" y="0"/>
            <a:ext cx="3058667" cy="6858000"/>
          </a:xfrm>
          <a:custGeom>
            <a:avLst/>
            <a:gdLst>
              <a:gd name="connsiteX0" fmla="*/ 533952 w 4167120"/>
              <a:gd name="connsiteY0" fmla="*/ 0 h 6858000"/>
              <a:gd name="connsiteX1" fmla="*/ 4167120 w 4167120"/>
              <a:gd name="connsiteY1" fmla="*/ 0 h 6858000"/>
              <a:gd name="connsiteX2" fmla="*/ 4167120 w 4167120"/>
              <a:gd name="connsiteY2" fmla="*/ 6858000 h 6858000"/>
              <a:gd name="connsiteX3" fmla="*/ 427599 w 4167120"/>
              <a:gd name="connsiteY3" fmla="*/ 6858000 h 6858000"/>
              <a:gd name="connsiteX4" fmla="*/ 322189 w 4167120"/>
              <a:gd name="connsiteY4" fmla="*/ 6466939 h 6858000"/>
              <a:gd name="connsiteX5" fmla="*/ 0 w 4167120"/>
              <a:gd name="connsiteY5" fmla="*/ 3599121 h 6858000"/>
              <a:gd name="connsiteX6" fmla="*/ 455902 w 4167120"/>
              <a:gd name="connsiteY6" fmla="*/ 23524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120" h="6858000">
                <a:moveTo>
                  <a:pt x="533952" y="0"/>
                </a:moveTo>
                <a:lnTo>
                  <a:pt x="4167120" y="0"/>
                </a:lnTo>
                <a:lnTo>
                  <a:pt x="4167120" y="6858000"/>
                </a:lnTo>
                <a:lnTo>
                  <a:pt x="427599" y="6858000"/>
                </a:lnTo>
                <a:lnTo>
                  <a:pt x="322189" y="6466939"/>
                </a:lnTo>
                <a:cubicBezTo>
                  <a:pt x="116715" y="5614442"/>
                  <a:pt x="0" y="4637502"/>
                  <a:pt x="0" y="3599121"/>
                </a:cubicBezTo>
                <a:cubicBezTo>
                  <a:pt x="0" y="2353065"/>
                  <a:pt x="168069" y="1195481"/>
                  <a:pt x="455902" y="235243"/>
                </a:cubicBezTo>
                <a:close/>
              </a:path>
            </a:pathLst>
          </a:custGeom>
        </p:spPr>
      </p:pic>
      <p:sp>
        <p:nvSpPr>
          <p:cNvPr id="230" name="任意形状 229">
            <a:extLst>
              <a:ext uri="{FF2B5EF4-FFF2-40B4-BE49-F238E27FC236}">
                <a16:creationId xmlns:a16="http://schemas.microsoft.com/office/drawing/2014/main" id="{871B02A7-EF6F-134C-B920-6B76573B7D8C}"/>
              </a:ext>
            </a:extLst>
          </p:cNvPr>
          <p:cNvSpPr/>
          <p:nvPr userDrawn="1"/>
        </p:nvSpPr>
        <p:spPr>
          <a:xfrm>
            <a:off x="5859407" y="-86497"/>
            <a:ext cx="3202595" cy="7027086"/>
          </a:xfrm>
          <a:custGeom>
            <a:avLst/>
            <a:gdLst>
              <a:gd name="connsiteX0" fmla="*/ 533952 w 4167120"/>
              <a:gd name="connsiteY0" fmla="*/ 0 h 6858000"/>
              <a:gd name="connsiteX1" fmla="*/ 4167120 w 4167120"/>
              <a:gd name="connsiteY1" fmla="*/ 0 h 6858000"/>
              <a:gd name="connsiteX2" fmla="*/ 4167120 w 4167120"/>
              <a:gd name="connsiteY2" fmla="*/ 6858000 h 6858000"/>
              <a:gd name="connsiteX3" fmla="*/ 427599 w 4167120"/>
              <a:gd name="connsiteY3" fmla="*/ 6858000 h 6858000"/>
              <a:gd name="connsiteX4" fmla="*/ 322189 w 4167120"/>
              <a:gd name="connsiteY4" fmla="*/ 6466939 h 6858000"/>
              <a:gd name="connsiteX5" fmla="*/ 0 w 4167120"/>
              <a:gd name="connsiteY5" fmla="*/ 3599121 h 6858000"/>
              <a:gd name="connsiteX6" fmla="*/ 455902 w 4167120"/>
              <a:gd name="connsiteY6" fmla="*/ 23524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120" h="6858000">
                <a:moveTo>
                  <a:pt x="533952" y="0"/>
                </a:moveTo>
                <a:lnTo>
                  <a:pt x="4167120" y="0"/>
                </a:lnTo>
                <a:lnTo>
                  <a:pt x="4167120" y="6858000"/>
                </a:lnTo>
                <a:lnTo>
                  <a:pt x="427599" y="6858000"/>
                </a:lnTo>
                <a:lnTo>
                  <a:pt x="322189" y="6466939"/>
                </a:lnTo>
                <a:cubicBezTo>
                  <a:pt x="116715" y="5614442"/>
                  <a:pt x="0" y="4637502"/>
                  <a:pt x="0" y="3599121"/>
                </a:cubicBezTo>
                <a:cubicBezTo>
                  <a:pt x="0" y="2353065"/>
                  <a:pt x="168069" y="1195481"/>
                  <a:pt x="455902" y="235243"/>
                </a:cubicBezTo>
                <a:close/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5000" tIns="135000" rIns="135000" bIns="135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130000"/>
              </a:lnSpc>
            </a:pPr>
            <a:endParaRPr kumimoji="1" lang="zh-CN" altLang="en-US" sz="15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9B583EDF-1FB2-46BF-8E0F-F37E0204822B}"/>
              </a:ext>
            </a:extLst>
          </p:cNvPr>
          <p:cNvGrpSpPr/>
          <p:nvPr userDrawn="1"/>
        </p:nvGrpSpPr>
        <p:grpSpPr>
          <a:xfrm>
            <a:off x="-1870807" y="111771"/>
            <a:ext cx="7939086" cy="968457"/>
            <a:chOff x="-1870807" y="111771"/>
            <a:chExt cx="7939086" cy="968457"/>
          </a:xfrm>
        </p:grpSpPr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0CF5262D-E87E-47DF-8AC6-2D6253A1455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contrast="2000"/>
                      </a14:imgEffect>
                      <a14:imgEffect>
                        <a14:sharpenSoften amount="2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000" y="111771"/>
              <a:ext cx="797615" cy="875249"/>
            </a:xfrm>
            <a:prstGeom prst="rect">
              <a:avLst/>
            </a:prstGeom>
            <a:noFill/>
          </p:spPr>
        </p:pic>
        <p:sp>
          <p:nvSpPr>
            <p:cNvPr id="18" name="副标题 2">
              <a:extLst>
                <a:ext uri="{FF2B5EF4-FFF2-40B4-BE49-F238E27FC236}">
                  <a16:creationId xmlns:a16="http://schemas.microsoft.com/office/drawing/2014/main" id="{CCCC069B-DAD5-4877-9C2E-ED970B23F344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-1870807" y="571776"/>
              <a:ext cx="7939086" cy="508452"/>
            </a:xfrm>
            <a:prstGeom prst="rect">
              <a:avLst/>
            </a:prstGeom>
          </p:spPr>
          <p:txBody>
            <a:bodyPr anchor="ctr" anchorCtr="0"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zh-CN" sz="1350" dirty="0">
                  <a:solidFill>
                    <a:schemeClr val="tx2"/>
                  </a:solidFill>
                  <a:latin typeface="Blackadder ITC" panose="04020505051007020D02" pitchFamily="82" charset="0"/>
                </a:rPr>
                <a:t>Naval Aeronautical University </a:t>
              </a:r>
            </a:p>
          </p:txBody>
        </p:sp>
        <p:pic>
          <p:nvPicPr>
            <p:cNvPr id="30722" name="Picture 2">
              <a:extLst>
                <a:ext uri="{FF2B5EF4-FFF2-40B4-BE49-F238E27FC236}">
                  <a16:creationId xmlns:a16="http://schemas.microsoft.com/office/drawing/2014/main" id="{9D39FAD1-1AE4-4DB0-BA47-7E24A7685EE9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6962" y="207266"/>
              <a:ext cx="2165350" cy="5127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20" name="图片 19" descr="图片包含 动物, 黑暗, 飞行, 亮&#10;&#10;描述已自动生成">
            <a:extLst>
              <a:ext uri="{FF2B5EF4-FFF2-40B4-BE49-F238E27FC236}">
                <a16:creationId xmlns:a16="http://schemas.microsoft.com/office/drawing/2014/main" id="{2F5046F9-E527-46F5-BE1C-8543AD17A2B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25" t="27502" r="27709" b="25335"/>
          <a:stretch/>
        </p:blipFill>
        <p:spPr>
          <a:xfrm rot="20969388" flipH="1">
            <a:off x="6161032" y="3524728"/>
            <a:ext cx="2636515" cy="2783574"/>
          </a:xfrm>
          <a:prstGeom prst="rect">
            <a:avLst/>
          </a:prstGeom>
        </p:spPr>
      </p:pic>
      <p:pic>
        <p:nvPicPr>
          <p:cNvPr id="21" name="图片 20" descr="图片包含 飞行, 户外, 动物, 黑暗&#10;&#10;描述已自动生成">
            <a:extLst>
              <a:ext uri="{FF2B5EF4-FFF2-40B4-BE49-F238E27FC236}">
                <a16:creationId xmlns:a16="http://schemas.microsoft.com/office/drawing/2014/main" id="{FCF49223-7BE9-43B8-9D8D-6E1EB5F059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 cstate="print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58" t="29168" r="22917" b="20835"/>
          <a:stretch>
            <a:fillRect/>
          </a:stretch>
        </p:blipFill>
        <p:spPr>
          <a:xfrm flipH="1">
            <a:off x="7636995" y="3008504"/>
            <a:ext cx="1133845" cy="684253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E09AC23E-7C79-4710-9879-1BB72171B47F}"/>
              </a:ext>
            </a:extLst>
          </p:cNvPr>
          <p:cNvSpPr/>
          <p:nvPr userDrawn="1"/>
        </p:nvSpPr>
        <p:spPr>
          <a:xfrm>
            <a:off x="24206" y="63324"/>
            <a:ext cx="4189863" cy="9737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9BF335F7-E8D0-423F-8AC5-730B2C87BC20}"/>
              </a:ext>
            </a:extLst>
          </p:cNvPr>
          <p:cNvSpPr/>
          <p:nvPr userDrawn="1"/>
        </p:nvSpPr>
        <p:spPr>
          <a:xfrm>
            <a:off x="897742" y="195452"/>
            <a:ext cx="4801314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40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71534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</a:rPr>
              <a:t>数学建模算法与应用</a:t>
            </a: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68FE3F14-0A83-413C-A989-7173E0487A03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156657" y="152481"/>
            <a:ext cx="603140" cy="843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3150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61A2EB76-5181-4BF6-959D-25A67C426BF1}"/>
              </a:ext>
            </a:extLst>
          </p:cNvPr>
          <p:cNvSpPr/>
          <p:nvPr userDrawn="1"/>
        </p:nvSpPr>
        <p:spPr>
          <a:xfrm>
            <a:off x="2751644" y="-30098"/>
            <a:ext cx="6392356" cy="6142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D0AF157-135E-5B48-83D7-67D478F83CDC}"/>
              </a:ext>
            </a:extLst>
          </p:cNvPr>
          <p:cNvSpPr/>
          <p:nvPr userDrawn="1"/>
        </p:nvSpPr>
        <p:spPr>
          <a:xfrm>
            <a:off x="-9485" y="0"/>
            <a:ext cx="13347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sp>
        <p:nvSpPr>
          <p:cNvPr id="9" name="图片占位符 8">
            <a:extLst>
              <a:ext uri="{FF2B5EF4-FFF2-40B4-BE49-F238E27FC236}">
                <a16:creationId xmlns:a16="http://schemas.microsoft.com/office/drawing/2014/main" id="{B99CD373-9A19-B145-9F82-758C4568C29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 flipH="1">
            <a:off x="164064" y="0"/>
            <a:ext cx="3072872" cy="6858000"/>
          </a:xfrm>
          <a:custGeom>
            <a:avLst/>
            <a:gdLst>
              <a:gd name="connsiteX0" fmla="*/ 533952 w 4167120"/>
              <a:gd name="connsiteY0" fmla="*/ 0 h 6858000"/>
              <a:gd name="connsiteX1" fmla="*/ 4167120 w 4167120"/>
              <a:gd name="connsiteY1" fmla="*/ 0 h 6858000"/>
              <a:gd name="connsiteX2" fmla="*/ 4167120 w 4167120"/>
              <a:gd name="connsiteY2" fmla="*/ 6858000 h 6858000"/>
              <a:gd name="connsiteX3" fmla="*/ 427599 w 4167120"/>
              <a:gd name="connsiteY3" fmla="*/ 6858000 h 6858000"/>
              <a:gd name="connsiteX4" fmla="*/ 322189 w 4167120"/>
              <a:gd name="connsiteY4" fmla="*/ 6466939 h 6858000"/>
              <a:gd name="connsiteX5" fmla="*/ 0 w 4167120"/>
              <a:gd name="connsiteY5" fmla="*/ 3599121 h 6858000"/>
              <a:gd name="connsiteX6" fmla="*/ 455902 w 4167120"/>
              <a:gd name="connsiteY6" fmla="*/ 23524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120" h="6858000">
                <a:moveTo>
                  <a:pt x="533952" y="0"/>
                </a:moveTo>
                <a:lnTo>
                  <a:pt x="4167120" y="0"/>
                </a:lnTo>
                <a:lnTo>
                  <a:pt x="4167120" y="6858000"/>
                </a:lnTo>
                <a:lnTo>
                  <a:pt x="427599" y="6858000"/>
                </a:lnTo>
                <a:lnTo>
                  <a:pt x="322189" y="6466939"/>
                </a:lnTo>
                <a:cubicBezTo>
                  <a:pt x="116715" y="5614442"/>
                  <a:pt x="0" y="4637502"/>
                  <a:pt x="0" y="3599121"/>
                </a:cubicBezTo>
                <a:cubicBezTo>
                  <a:pt x="0" y="2353065"/>
                  <a:pt x="168069" y="1195481"/>
                  <a:pt x="455902" y="235243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kumimoji="1" lang="zh-CN" altLang="en-US"/>
          </a:p>
        </p:txBody>
      </p:sp>
      <p:sp>
        <p:nvSpPr>
          <p:cNvPr id="10" name="任意形状 9">
            <a:extLst>
              <a:ext uri="{FF2B5EF4-FFF2-40B4-BE49-F238E27FC236}">
                <a16:creationId xmlns:a16="http://schemas.microsoft.com/office/drawing/2014/main" id="{9CD7EF8E-C973-F549-8D89-2BDFF14D89D4}"/>
              </a:ext>
            </a:extLst>
          </p:cNvPr>
          <p:cNvSpPr/>
          <p:nvPr userDrawn="1"/>
        </p:nvSpPr>
        <p:spPr>
          <a:xfrm flipH="1">
            <a:off x="73524" y="-98854"/>
            <a:ext cx="3249529" cy="7039443"/>
          </a:xfrm>
          <a:custGeom>
            <a:avLst/>
            <a:gdLst>
              <a:gd name="connsiteX0" fmla="*/ 533952 w 4167120"/>
              <a:gd name="connsiteY0" fmla="*/ 0 h 6858000"/>
              <a:gd name="connsiteX1" fmla="*/ 4167120 w 4167120"/>
              <a:gd name="connsiteY1" fmla="*/ 0 h 6858000"/>
              <a:gd name="connsiteX2" fmla="*/ 4167120 w 4167120"/>
              <a:gd name="connsiteY2" fmla="*/ 6858000 h 6858000"/>
              <a:gd name="connsiteX3" fmla="*/ 427599 w 4167120"/>
              <a:gd name="connsiteY3" fmla="*/ 6858000 h 6858000"/>
              <a:gd name="connsiteX4" fmla="*/ 322189 w 4167120"/>
              <a:gd name="connsiteY4" fmla="*/ 6466939 h 6858000"/>
              <a:gd name="connsiteX5" fmla="*/ 0 w 4167120"/>
              <a:gd name="connsiteY5" fmla="*/ 3599121 h 6858000"/>
              <a:gd name="connsiteX6" fmla="*/ 455902 w 4167120"/>
              <a:gd name="connsiteY6" fmla="*/ 23524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120" h="6858000">
                <a:moveTo>
                  <a:pt x="533952" y="0"/>
                </a:moveTo>
                <a:lnTo>
                  <a:pt x="4167120" y="0"/>
                </a:lnTo>
                <a:lnTo>
                  <a:pt x="4167120" y="6858000"/>
                </a:lnTo>
                <a:lnTo>
                  <a:pt x="427599" y="6858000"/>
                </a:lnTo>
                <a:lnTo>
                  <a:pt x="322189" y="6466939"/>
                </a:lnTo>
                <a:cubicBezTo>
                  <a:pt x="116715" y="5614442"/>
                  <a:pt x="0" y="4637502"/>
                  <a:pt x="0" y="3599121"/>
                </a:cubicBezTo>
                <a:cubicBezTo>
                  <a:pt x="0" y="2353065"/>
                  <a:pt x="168069" y="1195481"/>
                  <a:pt x="455902" y="235243"/>
                </a:cubicBezTo>
                <a:close/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5000" tIns="135000" rIns="135000" bIns="135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130000"/>
              </a:lnSpc>
            </a:pPr>
            <a:endParaRPr kumimoji="1" lang="zh-CN" altLang="en-US" sz="15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7" name="图片占位符 7">
            <a:extLst>
              <a:ext uri="{FF2B5EF4-FFF2-40B4-BE49-F238E27FC236}">
                <a16:creationId xmlns:a16="http://schemas.microsoft.com/office/drawing/2014/main" id="{183BAD50-F315-4439-9DD3-78F8DF3056C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-4303" y="-90722"/>
            <a:ext cx="3139863" cy="7039443"/>
          </a:xfrm>
          <a:custGeom>
            <a:avLst/>
            <a:gdLst>
              <a:gd name="connsiteX0" fmla="*/ 533952 w 4167120"/>
              <a:gd name="connsiteY0" fmla="*/ 0 h 6858000"/>
              <a:gd name="connsiteX1" fmla="*/ 4167120 w 4167120"/>
              <a:gd name="connsiteY1" fmla="*/ 0 h 6858000"/>
              <a:gd name="connsiteX2" fmla="*/ 4167120 w 4167120"/>
              <a:gd name="connsiteY2" fmla="*/ 6858000 h 6858000"/>
              <a:gd name="connsiteX3" fmla="*/ 427599 w 4167120"/>
              <a:gd name="connsiteY3" fmla="*/ 6858000 h 6858000"/>
              <a:gd name="connsiteX4" fmla="*/ 322189 w 4167120"/>
              <a:gd name="connsiteY4" fmla="*/ 6466939 h 6858000"/>
              <a:gd name="connsiteX5" fmla="*/ 0 w 4167120"/>
              <a:gd name="connsiteY5" fmla="*/ 3599121 h 6858000"/>
              <a:gd name="connsiteX6" fmla="*/ 455902 w 4167120"/>
              <a:gd name="connsiteY6" fmla="*/ 23524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120" h="6858000">
                <a:moveTo>
                  <a:pt x="533952" y="0"/>
                </a:moveTo>
                <a:lnTo>
                  <a:pt x="4167120" y="0"/>
                </a:lnTo>
                <a:lnTo>
                  <a:pt x="4167120" y="6858000"/>
                </a:lnTo>
                <a:lnTo>
                  <a:pt x="427599" y="6858000"/>
                </a:lnTo>
                <a:lnTo>
                  <a:pt x="322189" y="6466939"/>
                </a:lnTo>
                <a:cubicBezTo>
                  <a:pt x="116715" y="5614442"/>
                  <a:pt x="0" y="4637502"/>
                  <a:pt x="0" y="3599121"/>
                </a:cubicBezTo>
                <a:cubicBezTo>
                  <a:pt x="0" y="2353065"/>
                  <a:pt x="168069" y="1195481"/>
                  <a:pt x="455902" y="235243"/>
                </a:cubicBezTo>
                <a:close/>
              </a:path>
            </a:pathLst>
          </a:custGeom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CA3AD8D2-F0CE-48FE-BE13-EE6B8336F6D6}"/>
              </a:ext>
            </a:extLst>
          </p:cNvPr>
          <p:cNvGrpSpPr/>
          <p:nvPr userDrawn="1"/>
        </p:nvGrpSpPr>
        <p:grpSpPr>
          <a:xfrm>
            <a:off x="5627500" y="179918"/>
            <a:ext cx="3352436" cy="946076"/>
            <a:chOff x="5639533" y="1"/>
            <a:chExt cx="3352436" cy="946076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34531A01-D111-44DD-8AF7-3F424DBBC12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contrast="2000"/>
                      </a14:imgEffect>
                      <a14:imgEffect>
                        <a14:sharpenSoften amount="2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94354" y="1"/>
              <a:ext cx="797615" cy="875249"/>
            </a:xfrm>
            <a:prstGeom prst="rect">
              <a:avLst/>
            </a:prstGeom>
            <a:noFill/>
          </p:spPr>
        </p:pic>
        <p:sp>
          <p:nvSpPr>
            <p:cNvPr id="13" name="副标题 2">
              <a:extLst>
                <a:ext uri="{FF2B5EF4-FFF2-40B4-BE49-F238E27FC236}">
                  <a16:creationId xmlns:a16="http://schemas.microsoft.com/office/drawing/2014/main" id="{5DB67CCF-68D1-4AC3-9150-7810CD924B4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5639533" y="437625"/>
              <a:ext cx="2460780" cy="508452"/>
            </a:xfrm>
            <a:prstGeom prst="rect">
              <a:avLst/>
            </a:prstGeom>
          </p:spPr>
          <p:txBody>
            <a:bodyPr anchor="ctr" anchorCtr="0"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zh-CN" sz="1350" dirty="0">
                  <a:solidFill>
                    <a:schemeClr val="tx2"/>
                  </a:solidFill>
                  <a:latin typeface="Blackadder ITC" panose="04020505051007020D02" pitchFamily="82" charset="0"/>
                </a:rPr>
                <a:t>Naval Aeronautical University </a:t>
              </a:r>
            </a:p>
          </p:txBody>
        </p:sp>
        <p:pic>
          <p:nvPicPr>
            <p:cNvPr id="14" name="Picture 2">
              <a:extLst>
                <a:ext uri="{FF2B5EF4-FFF2-40B4-BE49-F238E27FC236}">
                  <a16:creationId xmlns:a16="http://schemas.microsoft.com/office/drawing/2014/main" id="{BE194255-7866-41D0-84E5-16D7F9A7D8C3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4963" y="157391"/>
              <a:ext cx="2165350" cy="5127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1D9AAE59-04CF-47BD-ACA1-8373D368E8D4}"/>
              </a:ext>
            </a:extLst>
          </p:cNvPr>
          <p:cNvSpPr/>
          <p:nvPr userDrawn="1"/>
        </p:nvSpPr>
        <p:spPr>
          <a:xfrm>
            <a:off x="4954386" y="5619404"/>
            <a:ext cx="4164218" cy="12385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132248DD-EB20-4BE9-A420-0B918956716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92" t="30239" r="23487" b="22840"/>
          <a:stretch>
            <a:fillRect/>
          </a:stretch>
        </p:blipFill>
        <p:spPr>
          <a:xfrm>
            <a:off x="305699" y="4304781"/>
            <a:ext cx="2957039" cy="1673513"/>
          </a:xfrm>
          <a:prstGeom prst="rect">
            <a:avLst/>
          </a:prstGeom>
          <a:noFill/>
        </p:spPr>
      </p:pic>
      <p:pic>
        <p:nvPicPr>
          <p:cNvPr id="16" name="图片 15" descr="图片包含 飞行, 户外, 动物, 黑暗&#10;&#10;描述已自动生成">
            <a:extLst>
              <a:ext uri="{FF2B5EF4-FFF2-40B4-BE49-F238E27FC236}">
                <a16:creationId xmlns:a16="http://schemas.microsoft.com/office/drawing/2014/main" id="{D8717597-520A-4226-9D65-FC4A60A2D44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58" t="29168" r="22917" b="20835"/>
          <a:stretch>
            <a:fillRect/>
          </a:stretch>
        </p:blipFill>
        <p:spPr>
          <a:xfrm>
            <a:off x="281424" y="3429002"/>
            <a:ext cx="1163230" cy="684253"/>
          </a:xfrm>
          <a:prstGeom prst="rect">
            <a:avLst/>
          </a:prstGeom>
        </p:spPr>
      </p:pic>
      <p:sp>
        <p:nvSpPr>
          <p:cNvPr id="17" name="Oval 14">
            <a:extLst>
              <a:ext uri="{FF2B5EF4-FFF2-40B4-BE49-F238E27FC236}">
                <a16:creationId xmlns:a16="http://schemas.microsoft.com/office/drawing/2014/main" id="{6BA6CDC1-33D2-430C-97F4-0E88C1774BDB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5821486" y="1088508"/>
            <a:ext cx="3248990" cy="45719"/>
          </a:xfrm>
          <a:prstGeom prst="ellipse">
            <a:avLst/>
          </a:prstGeom>
          <a:solidFill>
            <a:srgbClr val="0293B8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C8E35631-D04C-49C3-B132-D9762499C6BF}"/>
              </a:ext>
            </a:extLst>
          </p:cNvPr>
          <p:cNvSpPr/>
          <p:nvPr userDrawn="1"/>
        </p:nvSpPr>
        <p:spPr>
          <a:xfrm>
            <a:off x="4796458" y="80849"/>
            <a:ext cx="4189863" cy="9737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67C224FF-63B6-4A73-AC04-7B7E2C0637FC}"/>
              </a:ext>
            </a:extLst>
          </p:cNvPr>
          <p:cNvSpPr/>
          <p:nvPr userDrawn="1"/>
        </p:nvSpPr>
        <p:spPr>
          <a:xfrm>
            <a:off x="4490732" y="273234"/>
            <a:ext cx="4801314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40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71534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</a:rPr>
              <a:t>数学建模算法与应用</a:t>
            </a: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68FE3F14-0A83-413C-A989-7173E0487A03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3892954" y="179063"/>
            <a:ext cx="603140" cy="843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0949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27202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>
            <a:extLst>
              <a:ext uri="{FF2B5EF4-FFF2-40B4-BE49-F238E27FC236}">
                <a16:creationId xmlns:a16="http://schemas.microsoft.com/office/drawing/2014/main" id="{8A2B693D-DA74-418B-B434-4DF788C9A567}"/>
              </a:ext>
            </a:extLst>
          </p:cNvPr>
          <p:cNvSpPr txBox="1"/>
          <p:nvPr userDrawn="1"/>
        </p:nvSpPr>
        <p:spPr>
          <a:xfrm>
            <a:off x="0" y="54647"/>
            <a:ext cx="28407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数学建模算法与应用</a:t>
            </a:r>
          </a:p>
        </p:txBody>
      </p:sp>
      <p:sp>
        <p:nvSpPr>
          <p:cNvPr id="12" name="Oval 14">
            <a:extLst>
              <a:ext uri="{FF2B5EF4-FFF2-40B4-BE49-F238E27FC236}">
                <a16:creationId xmlns:a16="http://schemas.microsoft.com/office/drawing/2014/main" id="{1EF86223-594F-4CC2-8E15-C5D4707F8FE3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6286500" y="6427214"/>
            <a:ext cx="2759642" cy="45719"/>
          </a:xfrm>
          <a:prstGeom prst="ellipse">
            <a:avLst/>
          </a:prstGeom>
          <a:solidFill>
            <a:srgbClr val="0293B8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4ABC3D8D-3DDA-42A5-AF31-9C008BB42B74}"/>
              </a:ext>
            </a:extLst>
          </p:cNvPr>
          <p:cNvCxnSpPr>
            <a:cxnSpLocks/>
          </p:cNvCxnSpPr>
          <p:nvPr userDrawn="1"/>
        </p:nvCxnSpPr>
        <p:spPr>
          <a:xfrm>
            <a:off x="30336" y="475271"/>
            <a:ext cx="9113664" cy="0"/>
          </a:xfrm>
          <a:prstGeom prst="line">
            <a:avLst/>
          </a:prstGeom>
          <a:ln w="28575">
            <a:solidFill>
              <a:srgbClr val="0293B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燕尾形 16">
            <a:extLst>
              <a:ext uri="{FF2B5EF4-FFF2-40B4-BE49-F238E27FC236}">
                <a16:creationId xmlns:a16="http://schemas.microsoft.com/office/drawing/2014/main" id="{A91E8CED-F193-478D-9B6E-D8607DC7D7B2}"/>
              </a:ext>
            </a:extLst>
          </p:cNvPr>
          <p:cNvSpPr/>
          <p:nvPr userDrawn="1"/>
        </p:nvSpPr>
        <p:spPr>
          <a:xfrm>
            <a:off x="2366957" y="-2421"/>
            <a:ext cx="509912" cy="496197"/>
          </a:xfrm>
          <a:prstGeom prst="chevron">
            <a:avLst/>
          </a:prstGeom>
          <a:solidFill>
            <a:srgbClr val="0293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800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235F13E-C386-47E8-9846-CC5F6E9A12F9}"/>
              </a:ext>
            </a:extLst>
          </p:cNvPr>
          <p:cNvSpPr txBox="1"/>
          <p:nvPr/>
        </p:nvSpPr>
        <p:spPr>
          <a:xfrm>
            <a:off x="-2121570" y="6447044"/>
            <a:ext cx="11161240" cy="4033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5000"/>
              </a:lnSpc>
            </a:pPr>
            <a:r>
              <a:rPr lang="zh-CN" altLang="en-US" sz="1800" b="1" dirty="0">
                <a:solidFill>
                  <a:srgbClr val="40404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航空基础学院数学教研室</a:t>
            </a:r>
          </a:p>
        </p:txBody>
      </p:sp>
      <p:sp>
        <p:nvSpPr>
          <p:cNvPr id="10" name="燕尾形 16">
            <a:extLst>
              <a:ext uri="{FF2B5EF4-FFF2-40B4-BE49-F238E27FC236}">
                <a16:creationId xmlns:a16="http://schemas.microsoft.com/office/drawing/2014/main" id="{49DD24C2-B807-4A6B-90A3-45C6D574A779}"/>
              </a:ext>
            </a:extLst>
          </p:cNvPr>
          <p:cNvSpPr/>
          <p:nvPr userDrawn="1"/>
        </p:nvSpPr>
        <p:spPr>
          <a:xfrm>
            <a:off x="2679861" y="-8012"/>
            <a:ext cx="509912" cy="477713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800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692B5AC-ED1F-4148-BE33-23CE7FE2F931}"/>
              </a:ext>
            </a:extLst>
          </p:cNvPr>
          <p:cNvSpPr txBox="1"/>
          <p:nvPr userDrawn="1"/>
        </p:nvSpPr>
        <p:spPr>
          <a:xfrm>
            <a:off x="5741377" y="48998"/>
            <a:ext cx="3399091" cy="4033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5000"/>
              </a:lnSpc>
            </a:pPr>
            <a:r>
              <a:rPr lang="zh-CN" altLang="en-US" sz="1800" b="1">
                <a:solidFill>
                  <a:srgbClr val="40404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第</a:t>
            </a:r>
            <a:r>
              <a:rPr lang="en-US" altLang="zh-CN" sz="1800" b="1">
                <a:solidFill>
                  <a:srgbClr val="40404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7</a:t>
            </a:r>
            <a:r>
              <a:rPr lang="zh-CN" altLang="en-US" sz="1800" b="1">
                <a:solidFill>
                  <a:srgbClr val="40404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章  数理统计</a:t>
            </a:r>
            <a:endParaRPr lang="zh-CN" altLang="en-US" sz="1800" b="1" dirty="0">
              <a:solidFill>
                <a:srgbClr val="404040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35E2CC82-59A9-4C6E-BC38-8A42E3210C93}"/>
              </a:ext>
            </a:extLst>
          </p:cNvPr>
          <p:cNvSpPr/>
          <p:nvPr userDrawn="1"/>
        </p:nvSpPr>
        <p:spPr>
          <a:xfrm>
            <a:off x="6217920" y="6483096"/>
            <a:ext cx="2926080" cy="3749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TextBox 15">
            <a:extLst>
              <a:ext uri="{FF2B5EF4-FFF2-40B4-BE49-F238E27FC236}">
                <a16:creationId xmlns:a16="http://schemas.microsoft.com/office/drawing/2014/main" id="{FD5F623E-C890-4BFF-A391-19C23CB60900}"/>
              </a:ext>
            </a:extLst>
          </p:cNvPr>
          <p:cNvSpPr txBox="1"/>
          <p:nvPr userDrawn="1"/>
        </p:nvSpPr>
        <p:spPr>
          <a:xfrm>
            <a:off x="7937492" y="6472889"/>
            <a:ext cx="1072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zh-CN" alt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fld id="{2EEF1883-7A0E-4F66-9932-E581691AD397}" type="slidenum">
              <a:rPr lang="zh-CN" altLang="en-US" sz="200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pPr algn="ctr"/>
              <a:t>‹#›</a:t>
            </a:fld>
            <a:r>
              <a:rPr lang="zh-CN" alt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页</a:t>
            </a:r>
            <a:endParaRPr lang="zh-CN" altLang="en-US" sz="1600" b="0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045233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16" r:id="rId2"/>
    <p:sldLayoutId id="2147483717" r:id="rId3"/>
    <p:sldLayoutId id="2147483740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19" userDrawn="1">
          <p15:clr>
            <a:srgbClr val="F26B43"/>
          </p15:clr>
        </p15:guide>
        <p15:guide id="2" pos="2880" userDrawn="1">
          <p15:clr>
            <a:srgbClr val="F26B43"/>
          </p15:clr>
        </p15:guide>
        <p15:guide id="3" pos="311" userDrawn="1">
          <p15:clr>
            <a:srgbClr val="F26B43"/>
          </p15:clr>
        </p15:guide>
        <p15:guide id="4" pos="5449" userDrawn="1">
          <p15:clr>
            <a:srgbClr val="F26B43"/>
          </p15:clr>
        </p15:guide>
        <p15:guide id="5" orient="horz" pos="640" userDrawn="1">
          <p15:clr>
            <a:srgbClr val="F26B43"/>
          </p15:clr>
        </p15:guide>
        <p15:guide id="6" orient="horz" pos="731" userDrawn="1">
          <p15:clr>
            <a:srgbClr val="F26B43"/>
          </p15:clr>
        </p15:guide>
        <p15:guide id="7" orient="horz" pos="3929" userDrawn="1">
          <p15:clr>
            <a:srgbClr val="F26B43"/>
          </p15:clr>
        </p15:guide>
        <p15:guide id="8" orient="horz" pos="4020" userDrawn="1">
          <p15:clr>
            <a:srgbClr val="F26B43"/>
          </p15:clr>
        </p15:guide>
        <p15:guide id="9" pos="2030" userDrawn="1">
          <p15:clr>
            <a:srgbClr val="F26B43"/>
          </p15:clr>
        </p15:guide>
        <p15:guide id="10" pos="3731" userDrawn="1">
          <p15:clr>
            <a:srgbClr val="F26B43"/>
          </p15:clr>
        </p15:guide>
        <p15:guide id="11" pos="380" userDrawn="1">
          <p15:clr>
            <a:srgbClr val="F26B43"/>
          </p15:clr>
        </p15:guide>
        <p15:guide id="12" pos="538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package" Target="../embeddings/Microsoft_Word_Document4.docx"/><Relationship Id="rId1" Type="http://schemas.openxmlformats.org/officeDocument/2006/relationships/slideLayout" Target="../slideLayouts/slideLayout4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emf"/><Relationship Id="rId2" Type="http://schemas.openxmlformats.org/officeDocument/2006/relationships/package" Target="../embeddings/Microsoft_Word_Document82.docx"/><Relationship Id="rId1" Type="http://schemas.openxmlformats.org/officeDocument/2006/relationships/slideLayout" Target="../slideLayouts/slideLayout4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emf"/><Relationship Id="rId2" Type="http://schemas.openxmlformats.org/officeDocument/2006/relationships/package" Target="../embeddings/Microsoft_Word_Document83.docx"/><Relationship Id="rId1" Type="http://schemas.openxmlformats.org/officeDocument/2006/relationships/slideLayout" Target="../slideLayouts/slideLayout4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emf"/><Relationship Id="rId2" Type="http://schemas.openxmlformats.org/officeDocument/2006/relationships/package" Target="../embeddings/Microsoft_Word_Document84.docx"/><Relationship Id="rId1" Type="http://schemas.openxmlformats.org/officeDocument/2006/relationships/slideLayout" Target="../slideLayouts/slideLayout4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emf"/><Relationship Id="rId2" Type="http://schemas.openxmlformats.org/officeDocument/2006/relationships/package" Target="../embeddings/Microsoft_Word_Document85.docx"/><Relationship Id="rId1" Type="http://schemas.openxmlformats.org/officeDocument/2006/relationships/slideLayout" Target="../slideLayouts/slideLayout4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emf"/><Relationship Id="rId2" Type="http://schemas.openxmlformats.org/officeDocument/2006/relationships/package" Target="../embeddings/Microsoft_Word_Document86.docx"/><Relationship Id="rId1" Type="http://schemas.openxmlformats.org/officeDocument/2006/relationships/slideLayout" Target="../slideLayouts/slideLayout4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emf"/><Relationship Id="rId2" Type="http://schemas.openxmlformats.org/officeDocument/2006/relationships/package" Target="../embeddings/Microsoft_Word_Document87.docx"/><Relationship Id="rId1" Type="http://schemas.openxmlformats.org/officeDocument/2006/relationships/slideLayout" Target="../slideLayouts/slideLayout4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emf"/><Relationship Id="rId2" Type="http://schemas.openxmlformats.org/officeDocument/2006/relationships/package" Target="../embeddings/Microsoft_Word_Document88.docx"/><Relationship Id="rId1" Type="http://schemas.openxmlformats.org/officeDocument/2006/relationships/slideLayout" Target="../slideLayouts/slideLayout4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package" Target="../embeddings/Microsoft_Word_Document5.docx"/><Relationship Id="rId1" Type="http://schemas.openxmlformats.org/officeDocument/2006/relationships/slideLayout" Target="../slideLayouts/slideLayout4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emf"/><Relationship Id="rId2" Type="http://schemas.openxmlformats.org/officeDocument/2006/relationships/package" Target="../embeddings/Microsoft_Word_Document89.docx"/><Relationship Id="rId1" Type="http://schemas.openxmlformats.org/officeDocument/2006/relationships/slideLayout" Target="../slideLayouts/slideLayout4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emf"/><Relationship Id="rId2" Type="http://schemas.openxmlformats.org/officeDocument/2006/relationships/package" Target="../embeddings/Microsoft_Word_Document90.docx"/><Relationship Id="rId1" Type="http://schemas.openxmlformats.org/officeDocument/2006/relationships/slideLayout" Target="../slideLayouts/slideLayout4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emf"/><Relationship Id="rId2" Type="http://schemas.openxmlformats.org/officeDocument/2006/relationships/package" Target="../embeddings/Microsoft_Word_Document91.docx"/><Relationship Id="rId1" Type="http://schemas.openxmlformats.org/officeDocument/2006/relationships/slideLayout" Target="../slideLayouts/slideLayout4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emf"/><Relationship Id="rId2" Type="http://schemas.openxmlformats.org/officeDocument/2006/relationships/package" Target="../embeddings/Microsoft_Word_Document92.docx"/><Relationship Id="rId1" Type="http://schemas.openxmlformats.org/officeDocument/2006/relationships/slideLayout" Target="../slideLayouts/slideLayout4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93.docx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3.emf"/><Relationship Id="rId5" Type="http://schemas.openxmlformats.org/officeDocument/2006/relationships/package" Target="../embeddings/Microsoft_Word_Document94.docx"/><Relationship Id="rId4" Type="http://schemas.openxmlformats.org/officeDocument/2006/relationships/image" Target="../media/image102.emf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emf"/><Relationship Id="rId2" Type="http://schemas.openxmlformats.org/officeDocument/2006/relationships/package" Target="../embeddings/Microsoft_Word_Document95.docx"/><Relationship Id="rId1" Type="http://schemas.openxmlformats.org/officeDocument/2006/relationships/slideLayout" Target="../slideLayouts/slideLayout4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emf"/><Relationship Id="rId2" Type="http://schemas.openxmlformats.org/officeDocument/2006/relationships/package" Target="../embeddings/Microsoft_Word_Document96.docx"/><Relationship Id="rId1" Type="http://schemas.openxmlformats.org/officeDocument/2006/relationships/slideLayout" Target="../slideLayouts/slideLayout4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emf"/><Relationship Id="rId2" Type="http://schemas.openxmlformats.org/officeDocument/2006/relationships/package" Target="../embeddings/Microsoft_Word_Document97.docx"/><Relationship Id="rId1" Type="http://schemas.openxmlformats.org/officeDocument/2006/relationships/slideLayout" Target="../slideLayouts/slideLayout4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emf"/><Relationship Id="rId2" Type="http://schemas.openxmlformats.org/officeDocument/2006/relationships/package" Target="../embeddings/Microsoft_Word_Document98.docx"/><Relationship Id="rId1" Type="http://schemas.openxmlformats.org/officeDocument/2006/relationships/slideLayout" Target="../slideLayouts/slideLayout4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emf"/><Relationship Id="rId2" Type="http://schemas.openxmlformats.org/officeDocument/2006/relationships/package" Target="../embeddings/Microsoft_Word_Document99.docx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package" Target="../embeddings/Microsoft_Word_Document6.docx"/><Relationship Id="rId1" Type="http://schemas.openxmlformats.org/officeDocument/2006/relationships/slideLayout" Target="../slideLayouts/slideLayout4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emf"/><Relationship Id="rId2" Type="http://schemas.openxmlformats.org/officeDocument/2006/relationships/package" Target="../embeddings/Microsoft_Word_Document100.docx"/><Relationship Id="rId1" Type="http://schemas.openxmlformats.org/officeDocument/2006/relationships/slideLayout" Target="../slideLayouts/slideLayout4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emf"/><Relationship Id="rId2" Type="http://schemas.openxmlformats.org/officeDocument/2006/relationships/package" Target="../embeddings/Microsoft_Word_Document101.docx"/><Relationship Id="rId1" Type="http://schemas.openxmlformats.org/officeDocument/2006/relationships/slideLayout" Target="../slideLayouts/slideLayout4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emf"/><Relationship Id="rId2" Type="http://schemas.openxmlformats.org/officeDocument/2006/relationships/package" Target="../embeddings/Microsoft_Word_Document102.docx"/><Relationship Id="rId1" Type="http://schemas.openxmlformats.org/officeDocument/2006/relationships/slideLayout" Target="../slideLayouts/slideLayout4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emf"/><Relationship Id="rId2" Type="http://schemas.openxmlformats.org/officeDocument/2006/relationships/package" Target="../embeddings/Microsoft_Word_Document103.docx"/><Relationship Id="rId1" Type="http://schemas.openxmlformats.org/officeDocument/2006/relationships/slideLayout" Target="../slideLayouts/slideLayout4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emf"/><Relationship Id="rId2" Type="http://schemas.openxmlformats.org/officeDocument/2006/relationships/package" Target="../embeddings/Microsoft_Word_Document104.docx"/><Relationship Id="rId1" Type="http://schemas.openxmlformats.org/officeDocument/2006/relationships/slideLayout" Target="../slideLayouts/slideLayout4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emf"/><Relationship Id="rId2" Type="http://schemas.openxmlformats.org/officeDocument/2006/relationships/package" Target="../embeddings/Microsoft_Word_Document105.docx"/><Relationship Id="rId1" Type="http://schemas.openxmlformats.org/officeDocument/2006/relationships/slideLayout" Target="../slideLayouts/slideLayout4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emf"/><Relationship Id="rId2" Type="http://schemas.openxmlformats.org/officeDocument/2006/relationships/package" Target="../embeddings/Microsoft_Word_Document106.docx"/><Relationship Id="rId1" Type="http://schemas.openxmlformats.org/officeDocument/2006/relationships/slideLayout" Target="../slideLayouts/slideLayout4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emf"/><Relationship Id="rId2" Type="http://schemas.openxmlformats.org/officeDocument/2006/relationships/package" Target="../embeddings/Microsoft_Word_Document107.docx"/><Relationship Id="rId1" Type="http://schemas.openxmlformats.org/officeDocument/2006/relationships/slideLayout" Target="../slideLayouts/slideLayout4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emf"/><Relationship Id="rId2" Type="http://schemas.openxmlformats.org/officeDocument/2006/relationships/package" Target="../embeddings/Microsoft_Word_Document108.docx"/><Relationship Id="rId1" Type="http://schemas.openxmlformats.org/officeDocument/2006/relationships/slideLayout" Target="../slideLayouts/slideLayout4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emf"/><Relationship Id="rId2" Type="http://schemas.openxmlformats.org/officeDocument/2006/relationships/package" Target="../embeddings/Microsoft_Word_Document109.docx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package" Target="../embeddings/Microsoft_Word_Document7.docx"/><Relationship Id="rId1" Type="http://schemas.openxmlformats.org/officeDocument/2006/relationships/slideLayout" Target="../slideLayouts/slideLayout4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emf"/><Relationship Id="rId2" Type="http://schemas.openxmlformats.org/officeDocument/2006/relationships/package" Target="../embeddings/Microsoft_Word_Document110.docx"/><Relationship Id="rId1" Type="http://schemas.openxmlformats.org/officeDocument/2006/relationships/slideLayout" Target="../slideLayouts/slideLayout4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emf"/><Relationship Id="rId2" Type="http://schemas.openxmlformats.org/officeDocument/2006/relationships/package" Target="../embeddings/Microsoft_Word_Document111.docx"/><Relationship Id="rId1" Type="http://schemas.openxmlformats.org/officeDocument/2006/relationships/slideLayout" Target="../slideLayouts/slideLayout4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emf"/><Relationship Id="rId2" Type="http://schemas.openxmlformats.org/officeDocument/2006/relationships/package" Target="../embeddings/Microsoft_Word_Document112.docx"/><Relationship Id="rId1" Type="http://schemas.openxmlformats.org/officeDocument/2006/relationships/slideLayout" Target="../slideLayouts/slideLayout4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13.docx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2.emf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emf"/><Relationship Id="rId2" Type="http://schemas.openxmlformats.org/officeDocument/2006/relationships/package" Target="../embeddings/Microsoft_Word_Document114.docx"/><Relationship Id="rId1" Type="http://schemas.openxmlformats.org/officeDocument/2006/relationships/slideLayout" Target="../slideLayouts/slideLayout4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emf"/><Relationship Id="rId2" Type="http://schemas.openxmlformats.org/officeDocument/2006/relationships/package" Target="../embeddings/Microsoft_Word_Document115.docx"/><Relationship Id="rId1" Type="http://schemas.openxmlformats.org/officeDocument/2006/relationships/slideLayout" Target="../slideLayouts/slideLayout4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emf"/><Relationship Id="rId2" Type="http://schemas.openxmlformats.org/officeDocument/2006/relationships/package" Target="../embeddings/Microsoft_Word_Document116.docx"/><Relationship Id="rId1" Type="http://schemas.openxmlformats.org/officeDocument/2006/relationships/slideLayout" Target="../slideLayouts/slideLayout4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emf"/><Relationship Id="rId2" Type="http://schemas.openxmlformats.org/officeDocument/2006/relationships/package" Target="../embeddings/Microsoft_Word_Document117.docx"/><Relationship Id="rId1" Type="http://schemas.openxmlformats.org/officeDocument/2006/relationships/slideLayout" Target="../slideLayouts/slideLayout4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emf"/><Relationship Id="rId2" Type="http://schemas.openxmlformats.org/officeDocument/2006/relationships/package" Target="../embeddings/Microsoft_Word_Document118.docx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emf"/><Relationship Id="rId2" Type="http://schemas.openxmlformats.org/officeDocument/2006/relationships/package" Target="../embeddings/Microsoft_Word_Document119.docx"/><Relationship Id="rId1" Type="http://schemas.openxmlformats.org/officeDocument/2006/relationships/slideLayout" Target="../slideLayouts/slideLayout4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emf"/><Relationship Id="rId2" Type="http://schemas.openxmlformats.org/officeDocument/2006/relationships/package" Target="../embeddings/Microsoft_Word_Document120.docx"/><Relationship Id="rId1" Type="http://schemas.openxmlformats.org/officeDocument/2006/relationships/slideLayout" Target="../slideLayouts/slideLayout4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emf"/><Relationship Id="rId2" Type="http://schemas.openxmlformats.org/officeDocument/2006/relationships/package" Target="../embeddings/Microsoft_Word_Document121.docx"/><Relationship Id="rId1" Type="http://schemas.openxmlformats.org/officeDocument/2006/relationships/slideLayout" Target="../slideLayouts/slideLayout4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emf"/><Relationship Id="rId2" Type="http://schemas.openxmlformats.org/officeDocument/2006/relationships/package" Target="../embeddings/Microsoft_Word_Document122.docx"/><Relationship Id="rId1" Type="http://schemas.openxmlformats.org/officeDocument/2006/relationships/slideLayout" Target="../slideLayouts/slideLayout4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emf"/><Relationship Id="rId2" Type="http://schemas.openxmlformats.org/officeDocument/2006/relationships/package" Target="../embeddings/Microsoft_Word_Document123.docx"/><Relationship Id="rId1" Type="http://schemas.openxmlformats.org/officeDocument/2006/relationships/slideLayout" Target="../slideLayouts/slideLayout4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emf"/><Relationship Id="rId2" Type="http://schemas.openxmlformats.org/officeDocument/2006/relationships/package" Target="../embeddings/Microsoft_Word_Document124.docx"/><Relationship Id="rId1" Type="http://schemas.openxmlformats.org/officeDocument/2006/relationships/slideLayout" Target="../slideLayouts/slideLayout4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emf"/><Relationship Id="rId2" Type="http://schemas.openxmlformats.org/officeDocument/2006/relationships/package" Target="../embeddings/Microsoft_Word_Document125.docx"/><Relationship Id="rId1" Type="http://schemas.openxmlformats.org/officeDocument/2006/relationships/slideLayout" Target="../slideLayouts/slideLayout4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emf"/><Relationship Id="rId2" Type="http://schemas.openxmlformats.org/officeDocument/2006/relationships/package" Target="../embeddings/Microsoft_Word_Document126.docx"/><Relationship Id="rId1" Type="http://schemas.openxmlformats.org/officeDocument/2006/relationships/slideLayout" Target="../slideLayouts/slideLayout4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emf"/><Relationship Id="rId2" Type="http://schemas.openxmlformats.org/officeDocument/2006/relationships/package" Target="../embeddings/Microsoft_Word_Document127.docx"/><Relationship Id="rId1" Type="http://schemas.openxmlformats.org/officeDocument/2006/relationships/slideLayout" Target="../slideLayouts/slideLayout4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emf"/><Relationship Id="rId2" Type="http://schemas.openxmlformats.org/officeDocument/2006/relationships/package" Target="../embeddings/Microsoft_Word_Document128.docx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package" Target="../embeddings/Microsoft_Word_Document8.docx"/><Relationship Id="rId1" Type="http://schemas.openxmlformats.org/officeDocument/2006/relationships/slideLayout" Target="../slideLayouts/slideLayout4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emf"/><Relationship Id="rId2" Type="http://schemas.openxmlformats.org/officeDocument/2006/relationships/package" Target="../embeddings/Microsoft_Word_Document129.docx"/><Relationship Id="rId1" Type="http://schemas.openxmlformats.org/officeDocument/2006/relationships/slideLayout" Target="../slideLayouts/slideLayout4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emf"/><Relationship Id="rId2" Type="http://schemas.openxmlformats.org/officeDocument/2006/relationships/package" Target="../embeddings/Microsoft_Word_Document130.docx"/><Relationship Id="rId1" Type="http://schemas.openxmlformats.org/officeDocument/2006/relationships/slideLayout" Target="../slideLayouts/slideLayout4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emf"/><Relationship Id="rId2" Type="http://schemas.openxmlformats.org/officeDocument/2006/relationships/package" Target="../embeddings/Microsoft_Word_Document131.docx"/><Relationship Id="rId1" Type="http://schemas.openxmlformats.org/officeDocument/2006/relationships/slideLayout" Target="../slideLayouts/slideLayout4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emf"/><Relationship Id="rId2" Type="http://schemas.openxmlformats.org/officeDocument/2006/relationships/package" Target="../embeddings/Microsoft_Word_Document132.docx"/><Relationship Id="rId1" Type="http://schemas.openxmlformats.org/officeDocument/2006/relationships/slideLayout" Target="../slideLayouts/slideLayout4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emf"/><Relationship Id="rId2" Type="http://schemas.openxmlformats.org/officeDocument/2006/relationships/package" Target="../embeddings/Microsoft_Word_Document133.docx"/><Relationship Id="rId1" Type="http://schemas.openxmlformats.org/officeDocument/2006/relationships/slideLayout" Target="../slideLayouts/slideLayout4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emf"/><Relationship Id="rId2" Type="http://schemas.openxmlformats.org/officeDocument/2006/relationships/package" Target="../embeddings/Microsoft_Word_Document134.docx"/><Relationship Id="rId1" Type="http://schemas.openxmlformats.org/officeDocument/2006/relationships/slideLayout" Target="../slideLayouts/slideLayout4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emf"/><Relationship Id="rId2" Type="http://schemas.openxmlformats.org/officeDocument/2006/relationships/package" Target="../embeddings/Microsoft_Word_Document135.docx"/><Relationship Id="rId1" Type="http://schemas.openxmlformats.org/officeDocument/2006/relationships/slideLayout" Target="../slideLayouts/slideLayout4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emf"/><Relationship Id="rId2" Type="http://schemas.openxmlformats.org/officeDocument/2006/relationships/package" Target="../embeddings/Microsoft_Word_Document136.docx"/><Relationship Id="rId1" Type="http://schemas.openxmlformats.org/officeDocument/2006/relationships/slideLayout" Target="../slideLayouts/slideLayout4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emf"/><Relationship Id="rId2" Type="http://schemas.openxmlformats.org/officeDocument/2006/relationships/package" Target="../embeddings/Microsoft_Word_Document137.docx"/><Relationship Id="rId1" Type="http://schemas.openxmlformats.org/officeDocument/2006/relationships/slideLayout" Target="../slideLayouts/slideLayout4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emf"/><Relationship Id="rId2" Type="http://schemas.openxmlformats.org/officeDocument/2006/relationships/package" Target="../embeddings/Microsoft_Word_Document138.docx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package" Target="../embeddings/Microsoft_Word_Document9.docx"/><Relationship Id="rId1" Type="http://schemas.openxmlformats.org/officeDocument/2006/relationships/slideLayout" Target="../slideLayouts/slideLayout4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39.docx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8.emf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emf"/><Relationship Id="rId2" Type="http://schemas.openxmlformats.org/officeDocument/2006/relationships/package" Target="../embeddings/Microsoft_Word_Document140.docx"/><Relationship Id="rId1" Type="http://schemas.openxmlformats.org/officeDocument/2006/relationships/slideLayout" Target="../slideLayouts/slideLayout4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emf"/><Relationship Id="rId2" Type="http://schemas.openxmlformats.org/officeDocument/2006/relationships/package" Target="../embeddings/Microsoft_Word_Document141.docx"/><Relationship Id="rId1" Type="http://schemas.openxmlformats.org/officeDocument/2006/relationships/slideLayout" Target="../slideLayouts/slideLayout4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emf"/><Relationship Id="rId2" Type="http://schemas.openxmlformats.org/officeDocument/2006/relationships/package" Target="../embeddings/Microsoft_Word_Document142.docx"/><Relationship Id="rId1" Type="http://schemas.openxmlformats.org/officeDocument/2006/relationships/slideLayout" Target="../slideLayouts/slideLayout4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emf"/><Relationship Id="rId2" Type="http://schemas.openxmlformats.org/officeDocument/2006/relationships/package" Target="../embeddings/Microsoft_Word_Document143.docx"/><Relationship Id="rId1" Type="http://schemas.openxmlformats.org/officeDocument/2006/relationships/slideLayout" Target="../slideLayouts/slideLayout4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emf"/><Relationship Id="rId2" Type="http://schemas.openxmlformats.org/officeDocument/2006/relationships/package" Target="../embeddings/Microsoft_Word_Document144.docx"/><Relationship Id="rId1" Type="http://schemas.openxmlformats.org/officeDocument/2006/relationships/slideLayout" Target="../slideLayouts/slideLayout4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emf"/><Relationship Id="rId2" Type="http://schemas.openxmlformats.org/officeDocument/2006/relationships/package" Target="../embeddings/Microsoft_Word_Document145.docx"/><Relationship Id="rId1" Type="http://schemas.openxmlformats.org/officeDocument/2006/relationships/slideLayout" Target="../slideLayouts/slideLayout4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emf"/><Relationship Id="rId2" Type="http://schemas.openxmlformats.org/officeDocument/2006/relationships/package" Target="../embeddings/Microsoft_Word_Document146.docx"/><Relationship Id="rId1" Type="http://schemas.openxmlformats.org/officeDocument/2006/relationships/slideLayout" Target="../slideLayouts/slideLayout4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emf"/><Relationship Id="rId2" Type="http://schemas.openxmlformats.org/officeDocument/2006/relationships/package" Target="../embeddings/Microsoft_Word_Document147.docx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emf"/><Relationship Id="rId2" Type="http://schemas.openxmlformats.org/officeDocument/2006/relationships/package" Target="../embeddings/Microsoft_Word_Document148.docx"/><Relationship Id="rId1" Type="http://schemas.openxmlformats.org/officeDocument/2006/relationships/slideLayout" Target="../slideLayouts/slideLayout4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emf"/><Relationship Id="rId2" Type="http://schemas.openxmlformats.org/officeDocument/2006/relationships/package" Target="../embeddings/Microsoft_Word_Document149.docx"/><Relationship Id="rId1" Type="http://schemas.openxmlformats.org/officeDocument/2006/relationships/slideLayout" Target="../slideLayouts/slideLayout4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emf"/><Relationship Id="rId2" Type="http://schemas.openxmlformats.org/officeDocument/2006/relationships/package" Target="../embeddings/Microsoft_Word_Document150.docx"/><Relationship Id="rId1" Type="http://schemas.openxmlformats.org/officeDocument/2006/relationships/slideLayout" Target="../slideLayouts/slideLayout4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emf"/><Relationship Id="rId2" Type="http://schemas.openxmlformats.org/officeDocument/2006/relationships/package" Target="../embeddings/Microsoft_Word_Document151.docx"/><Relationship Id="rId1" Type="http://schemas.openxmlformats.org/officeDocument/2006/relationships/slideLayout" Target="../slideLayouts/slideLayout4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emf"/><Relationship Id="rId2" Type="http://schemas.openxmlformats.org/officeDocument/2006/relationships/package" Target="../embeddings/Microsoft_Word_Document152.docx"/><Relationship Id="rId1" Type="http://schemas.openxmlformats.org/officeDocument/2006/relationships/slideLayout" Target="../slideLayouts/slideLayout4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emf"/><Relationship Id="rId2" Type="http://schemas.openxmlformats.org/officeDocument/2006/relationships/package" Target="../embeddings/Microsoft_Word_Document153.docx"/><Relationship Id="rId1" Type="http://schemas.openxmlformats.org/officeDocument/2006/relationships/slideLayout" Target="../slideLayouts/slideLayout4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emf"/><Relationship Id="rId2" Type="http://schemas.openxmlformats.org/officeDocument/2006/relationships/package" Target="../embeddings/Microsoft_Word_Document154.docx"/><Relationship Id="rId1" Type="http://schemas.openxmlformats.org/officeDocument/2006/relationships/slideLayout" Target="../slideLayouts/slideLayout4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emf"/><Relationship Id="rId2" Type="http://schemas.openxmlformats.org/officeDocument/2006/relationships/package" Target="../embeddings/Microsoft_Word_Document155.docx"/><Relationship Id="rId1" Type="http://schemas.openxmlformats.org/officeDocument/2006/relationships/slideLayout" Target="../slideLayouts/slideLayout4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emf"/><Relationship Id="rId2" Type="http://schemas.openxmlformats.org/officeDocument/2006/relationships/package" Target="../embeddings/Microsoft_Word_Document156.docx"/><Relationship Id="rId1" Type="http://schemas.openxmlformats.org/officeDocument/2006/relationships/slideLayout" Target="../slideLayouts/slideLayout4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57.docx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6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0.docx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emf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emf"/><Relationship Id="rId2" Type="http://schemas.openxmlformats.org/officeDocument/2006/relationships/package" Target="../embeddings/Microsoft_Word_Document158.docx"/><Relationship Id="rId1" Type="http://schemas.openxmlformats.org/officeDocument/2006/relationships/slideLayout" Target="../slideLayouts/slideLayout4.xml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emf"/><Relationship Id="rId2" Type="http://schemas.openxmlformats.org/officeDocument/2006/relationships/package" Target="../embeddings/Microsoft_Word_Document159.docx"/><Relationship Id="rId1" Type="http://schemas.openxmlformats.org/officeDocument/2006/relationships/slideLayout" Target="../slideLayouts/slideLayout4.xml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emf"/><Relationship Id="rId2" Type="http://schemas.openxmlformats.org/officeDocument/2006/relationships/package" Target="../embeddings/Microsoft_Word_Document160.docx"/><Relationship Id="rId1" Type="http://schemas.openxmlformats.org/officeDocument/2006/relationships/slideLayout" Target="../slideLayouts/slideLayout4.xml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emf"/><Relationship Id="rId2" Type="http://schemas.openxmlformats.org/officeDocument/2006/relationships/package" Target="../embeddings/Microsoft_Word_Document161.docx"/><Relationship Id="rId1" Type="http://schemas.openxmlformats.org/officeDocument/2006/relationships/slideLayout" Target="../slideLayouts/slideLayout4.xml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emf"/><Relationship Id="rId2" Type="http://schemas.openxmlformats.org/officeDocument/2006/relationships/package" Target="../embeddings/Microsoft_Word_Document162.docx"/><Relationship Id="rId1" Type="http://schemas.openxmlformats.org/officeDocument/2006/relationships/slideLayout" Target="../slideLayouts/slideLayout4.xml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emf"/><Relationship Id="rId2" Type="http://schemas.openxmlformats.org/officeDocument/2006/relationships/package" Target="../embeddings/Microsoft_Word_Document163.docx"/><Relationship Id="rId1" Type="http://schemas.openxmlformats.org/officeDocument/2006/relationships/slideLayout" Target="../slideLayouts/slideLayout4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emf"/><Relationship Id="rId2" Type="http://schemas.openxmlformats.org/officeDocument/2006/relationships/package" Target="../embeddings/Microsoft_Word_Document164.docx"/><Relationship Id="rId1" Type="http://schemas.openxmlformats.org/officeDocument/2006/relationships/slideLayout" Target="../slideLayouts/slideLayout4.xml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emf"/><Relationship Id="rId2" Type="http://schemas.openxmlformats.org/officeDocument/2006/relationships/package" Target="../embeddings/Microsoft_Word_Document165.docx"/><Relationship Id="rId1" Type="http://schemas.openxmlformats.org/officeDocument/2006/relationships/slideLayout" Target="../slideLayouts/slideLayout4.xml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emf"/><Relationship Id="rId2" Type="http://schemas.openxmlformats.org/officeDocument/2006/relationships/package" Target="../embeddings/Microsoft_Word_Document166.docx"/><Relationship Id="rId1" Type="http://schemas.openxmlformats.org/officeDocument/2006/relationships/slideLayout" Target="../slideLayouts/slideLayout4.xml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emf"/><Relationship Id="rId2" Type="http://schemas.openxmlformats.org/officeDocument/2006/relationships/package" Target="../embeddings/Microsoft_Word_Document167.docx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package" Target="../embeddings/Microsoft_Word_Document11.docx"/><Relationship Id="rId1" Type="http://schemas.openxmlformats.org/officeDocument/2006/relationships/slideLayout" Target="../slideLayouts/slideLayout4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emf"/><Relationship Id="rId2" Type="http://schemas.openxmlformats.org/officeDocument/2006/relationships/package" Target="../embeddings/Microsoft_Word_Document168.docx"/><Relationship Id="rId1" Type="http://schemas.openxmlformats.org/officeDocument/2006/relationships/slideLayout" Target="../slideLayouts/slideLayout4.xml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emf"/><Relationship Id="rId2" Type="http://schemas.openxmlformats.org/officeDocument/2006/relationships/package" Target="../embeddings/Microsoft_Word_Document169.docx"/><Relationship Id="rId1" Type="http://schemas.openxmlformats.org/officeDocument/2006/relationships/slideLayout" Target="../slideLayouts/slideLayout4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emf"/><Relationship Id="rId2" Type="http://schemas.openxmlformats.org/officeDocument/2006/relationships/package" Target="../embeddings/Microsoft_Word_Document170.docx"/><Relationship Id="rId1" Type="http://schemas.openxmlformats.org/officeDocument/2006/relationships/slideLayout" Target="../slideLayouts/slideLayout4.xml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emf"/><Relationship Id="rId2" Type="http://schemas.openxmlformats.org/officeDocument/2006/relationships/package" Target="../embeddings/Microsoft_Word_Document171.docx"/><Relationship Id="rId1" Type="http://schemas.openxmlformats.org/officeDocument/2006/relationships/slideLayout" Target="../slideLayouts/slideLayout4.xml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emf"/><Relationship Id="rId2" Type="http://schemas.openxmlformats.org/officeDocument/2006/relationships/package" Target="../embeddings/Microsoft_Word_Document172.docx"/><Relationship Id="rId1" Type="http://schemas.openxmlformats.org/officeDocument/2006/relationships/slideLayout" Target="../slideLayouts/slideLayout4.xml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emf"/><Relationship Id="rId2" Type="http://schemas.openxmlformats.org/officeDocument/2006/relationships/package" Target="../embeddings/Microsoft_Word_Document173.docx"/><Relationship Id="rId1" Type="http://schemas.openxmlformats.org/officeDocument/2006/relationships/slideLayout" Target="../slideLayouts/slideLayout4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74.docx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3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package" Target="../embeddings/Microsoft_Word_Document12.docx"/><Relationship Id="rId1" Type="http://schemas.openxmlformats.org/officeDocument/2006/relationships/slideLayout" Target="../slideLayouts/slideLayout4.xml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emf"/><Relationship Id="rId2" Type="http://schemas.openxmlformats.org/officeDocument/2006/relationships/package" Target="../embeddings/Microsoft_Word_Document175.docx"/><Relationship Id="rId1" Type="http://schemas.openxmlformats.org/officeDocument/2006/relationships/slideLayout" Target="../slideLayouts/slideLayout4.xml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emf"/><Relationship Id="rId2" Type="http://schemas.openxmlformats.org/officeDocument/2006/relationships/package" Target="../embeddings/Microsoft_Word_Document176.docx"/><Relationship Id="rId1" Type="http://schemas.openxmlformats.org/officeDocument/2006/relationships/slideLayout" Target="../slideLayouts/slideLayout4.xml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emf"/><Relationship Id="rId2" Type="http://schemas.openxmlformats.org/officeDocument/2006/relationships/package" Target="../embeddings/Microsoft_Word_Document177.docx"/><Relationship Id="rId1" Type="http://schemas.openxmlformats.org/officeDocument/2006/relationships/slideLayout" Target="../slideLayouts/slideLayout4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78.docx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8.emf"/><Relationship Id="rId5" Type="http://schemas.openxmlformats.org/officeDocument/2006/relationships/package" Target="../embeddings/Microsoft_Word_Document179.docx"/><Relationship Id="rId4" Type="http://schemas.openxmlformats.org/officeDocument/2006/relationships/image" Target="../media/image187.emf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emf"/><Relationship Id="rId2" Type="http://schemas.openxmlformats.org/officeDocument/2006/relationships/package" Target="../embeddings/Microsoft_Word_Document180.docx"/><Relationship Id="rId1" Type="http://schemas.openxmlformats.org/officeDocument/2006/relationships/slideLayout" Target="../slideLayouts/slideLayout4.xml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emf"/><Relationship Id="rId2" Type="http://schemas.openxmlformats.org/officeDocument/2006/relationships/package" Target="../embeddings/Microsoft_Word_Document181.docx"/><Relationship Id="rId1" Type="http://schemas.openxmlformats.org/officeDocument/2006/relationships/slideLayout" Target="../slideLayouts/slideLayout4.xml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emf"/><Relationship Id="rId2" Type="http://schemas.openxmlformats.org/officeDocument/2006/relationships/package" Target="../embeddings/Microsoft_Word_Document182.docx"/><Relationship Id="rId1" Type="http://schemas.openxmlformats.org/officeDocument/2006/relationships/slideLayout" Target="../slideLayouts/slideLayout4.xml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emf"/><Relationship Id="rId2" Type="http://schemas.openxmlformats.org/officeDocument/2006/relationships/package" Target="../embeddings/Microsoft_Word_Document183.docx"/><Relationship Id="rId1" Type="http://schemas.openxmlformats.org/officeDocument/2006/relationships/slideLayout" Target="../slideLayouts/slideLayout4.xml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emf"/><Relationship Id="rId2" Type="http://schemas.openxmlformats.org/officeDocument/2006/relationships/package" Target="../embeddings/Microsoft_Word_Document184.docx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package" Target="../embeddings/Microsoft_Word_Document13.docx"/><Relationship Id="rId1" Type="http://schemas.openxmlformats.org/officeDocument/2006/relationships/slideLayout" Target="../slideLayouts/slideLayout4.xml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emf"/><Relationship Id="rId2" Type="http://schemas.openxmlformats.org/officeDocument/2006/relationships/package" Target="../embeddings/Microsoft_Word_Document185.docx"/><Relationship Id="rId1" Type="http://schemas.openxmlformats.org/officeDocument/2006/relationships/slideLayout" Target="../slideLayouts/slideLayout4.xml"/></Relationships>
</file>

<file path=ppt/slides/_rels/slide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emf"/><Relationship Id="rId2" Type="http://schemas.openxmlformats.org/officeDocument/2006/relationships/package" Target="../embeddings/Microsoft_Word_Document186.docx"/><Relationship Id="rId1" Type="http://schemas.openxmlformats.org/officeDocument/2006/relationships/slideLayout" Target="../slideLayouts/slideLayout4.xml"/></Relationships>
</file>

<file path=ppt/slides/_rels/slide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emf"/><Relationship Id="rId2" Type="http://schemas.openxmlformats.org/officeDocument/2006/relationships/package" Target="../embeddings/Microsoft_Word_Document187.docx"/><Relationship Id="rId1" Type="http://schemas.openxmlformats.org/officeDocument/2006/relationships/slideLayout" Target="../slideLayouts/slideLayout4.xml"/></Relationships>
</file>

<file path=ppt/slides/_rels/slide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emf"/><Relationship Id="rId2" Type="http://schemas.openxmlformats.org/officeDocument/2006/relationships/package" Target="../embeddings/Microsoft_Word_Document188.docx"/><Relationship Id="rId1" Type="http://schemas.openxmlformats.org/officeDocument/2006/relationships/slideLayout" Target="../slideLayouts/slideLayout4.xml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emf"/><Relationship Id="rId2" Type="http://schemas.openxmlformats.org/officeDocument/2006/relationships/package" Target="../embeddings/Microsoft_Word_Document189.docx"/><Relationship Id="rId1" Type="http://schemas.openxmlformats.org/officeDocument/2006/relationships/slideLayout" Target="../slideLayouts/slideLayout4.xml"/></Relationships>
</file>

<file path=ppt/slides/_rels/slide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emf"/><Relationship Id="rId2" Type="http://schemas.openxmlformats.org/officeDocument/2006/relationships/package" Target="../embeddings/Microsoft_Word_Document190.docx"/><Relationship Id="rId1" Type="http://schemas.openxmlformats.org/officeDocument/2006/relationships/slideLayout" Target="../slideLayouts/slideLayout4.xml"/></Relationships>
</file>

<file path=ppt/slides/_rels/slide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emf"/><Relationship Id="rId2" Type="http://schemas.openxmlformats.org/officeDocument/2006/relationships/package" Target="../embeddings/Microsoft_Word_Document191.docx"/><Relationship Id="rId1" Type="http://schemas.openxmlformats.org/officeDocument/2006/relationships/slideLayout" Target="../slideLayouts/slideLayout4.xml"/></Relationships>
</file>

<file path=ppt/slides/_rels/slide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emf"/><Relationship Id="rId2" Type="http://schemas.openxmlformats.org/officeDocument/2006/relationships/package" Target="../embeddings/Microsoft_Word_Document192.docx"/><Relationship Id="rId1" Type="http://schemas.openxmlformats.org/officeDocument/2006/relationships/slideLayout" Target="../slideLayouts/slideLayout4.xml"/></Relationships>
</file>

<file path=ppt/slides/_rels/slide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emf"/><Relationship Id="rId2" Type="http://schemas.openxmlformats.org/officeDocument/2006/relationships/package" Target="../embeddings/Microsoft_Word_Document193.docx"/><Relationship Id="rId1" Type="http://schemas.openxmlformats.org/officeDocument/2006/relationships/slideLayout" Target="../slideLayouts/slideLayout4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package" Target="../embeddings/Microsoft_Word_Document14.docx"/><Relationship Id="rId1" Type="http://schemas.openxmlformats.org/officeDocument/2006/relationships/slideLayout" Target="../slideLayouts/slideLayout4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94.docx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3.emf"/></Relationships>
</file>

<file path=ppt/slides/_rels/slide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emf"/><Relationship Id="rId2" Type="http://schemas.openxmlformats.org/officeDocument/2006/relationships/package" Target="../embeddings/Microsoft_Word_Document195.docx"/><Relationship Id="rId1" Type="http://schemas.openxmlformats.org/officeDocument/2006/relationships/slideLayout" Target="../slideLayouts/slideLayout4.xml"/></Relationships>
</file>

<file path=ppt/slides/_rels/slide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emf"/><Relationship Id="rId2" Type="http://schemas.openxmlformats.org/officeDocument/2006/relationships/package" Target="../embeddings/Microsoft_Word_Document196.docx"/><Relationship Id="rId1" Type="http://schemas.openxmlformats.org/officeDocument/2006/relationships/slideLayout" Target="../slideLayouts/slideLayout4.xml"/></Relationships>
</file>

<file path=ppt/slides/_rels/slide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emf"/><Relationship Id="rId2" Type="http://schemas.openxmlformats.org/officeDocument/2006/relationships/package" Target="../embeddings/Microsoft_Word_Document197.docx"/><Relationship Id="rId1" Type="http://schemas.openxmlformats.org/officeDocument/2006/relationships/slideLayout" Target="../slideLayouts/slideLayout4.xml"/></Relationships>
</file>

<file path=ppt/slides/_rels/slide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emf"/><Relationship Id="rId2" Type="http://schemas.openxmlformats.org/officeDocument/2006/relationships/package" Target="../embeddings/Microsoft_Word_Document198.docx"/><Relationship Id="rId1" Type="http://schemas.openxmlformats.org/officeDocument/2006/relationships/slideLayout" Target="../slideLayouts/slideLayout4.xml"/></Relationships>
</file>

<file path=ppt/slides/_rels/slide2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emf"/><Relationship Id="rId2" Type="http://schemas.openxmlformats.org/officeDocument/2006/relationships/package" Target="../embeddings/Microsoft_Word_Document199.docx"/><Relationship Id="rId1" Type="http://schemas.openxmlformats.org/officeDocument/2006/relationships/slideLayout" Target="../slideLayouts/slideLayout4.xml"/></Relationships>
</file>

<file path=ppt/slides/_rels/slide22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200.docx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9.emf"/></Relationships>
</file>

<file path=ppt/slides/_rels/slide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emf"/><Relationship Id="rId2" Type="http://schemas.openxmlformats.org/officeDocument/2006/relationships/package" Target="../embeddings/Microsoft_Word_Document201.docx"/><Relationship Id="rId1" Type="http://schemas.openxmlformats.org/officeDocument/2006/relationships/slideLayout" Target="../slideLayouts/slideLayout4.xml"/></Relationships>
</file>

<file path=ppt/slides/_rels/slide2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emf"/><Relationship Id="rId2" Type="http://schemas.openxmlformats.org/officeDocument/2006/relationships/package" Target="../embeddings/Microsoft_Word_Document202.docx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emf"/><Relationship Id="rId2" Type="http://schemas.openxmlformats.org/officeDocument/2006/relationships/package" Target="../embeddings/Microsoft_Word_Document203.docx"/><Relationship Id="rId1" Type="http://schemas.openxmlformats.org/officeDocument/2006/relationships/slideLayout" Target="../slideLayouts/slideLayout4.xml"/></Relationships>
</file>

<file path=ppt/slides/_rels/slide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emf"/><Relationship Id="rId2" Type="http://schemas.openxmlformats.org/officeDocument/2006/relationships/package" Target="../embeddings/Microsoft_Word_Document204.docx"/><Relationship Id="rId1" Type="http://schemas.openxmlformats.org/officeDocument/2006/relationships/slideLayout" Target="../slideLayouts/slideLayout4.xml"/></Relationships>
</file>

<file path=ppt/slides/_rels/slide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emf"/><Relationship Id="rId2" Type="http://schemas.openxmlformats.org/officeDocument/2006/relationships/package" Target="../embeddings/Microsoft_Word_Document205.docx"/><Relationship Id="rId1" Type="http://schemas.openxmlformats.org/officeDocument/2006/relationships/slideLayout" Target="../slideLayouts/slideLayout4.xml"/></Relationships>
</file>

<file path=ppt/slides/_rels/slide2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emf"/><Relationship Id="rId2" Type="http://schemas.openxmlformats.org/officeDocument/2006/relationships/package" Target="../embeddings/Microsoft_Word_Document206.docx"/><Relationship Id="rId1" Type="http://schemas.openxmlformats.org/officeDocument/2006/relationships/slideLayout" Target="../slideLayouts/slideLayout4.xml"/></Relationships>
</file>

<file path=ppt/slides/_rels/slide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emf"/><Relationship Id="rId2" Type="http://schemas.openxmlformats.org/officeDocument/2006/relationships/package" Target="../embeddings/Microsoft_Word_Document207.docx"/><Relationship Id="rId1" Type="http://schemas.openxmlformats.org/officeDocument/2006/relationships/slideLayout" Target="../slideLayouts/slideLayout4.xml"/></Relationships>
</file>

<file path=ppt/slides/_rels/slide23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208.docx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7.emf"/></Relationships>
</file>

<file path=ppt/slides/_rels/slide2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emf"/><Relationship Id="rId2" Type="http://schemas.openxmlformats.org/officeDocument/2006/relationships/package" Target="../embeddings/Microsoft_Word_Document209.docx"/><Relationship Id="rId1" Type="http://schemas.openxmlformats.org/officeDocument/2006/relationships/slideLayout" Target="../slideLayouts/slideLayout4.xml"/></Relationships>
</file>

<file path=ppt/slides/_rels/slide2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emf"/><Relationship Id="rId2" Type="http://schemas.openxmlformats.org/officeDocument/2006/relationships/package" Target="../embeddings/Microsoft_Word_Document210.docx"/><Relationship Id="rId1" Type="http://schemas.openxmlformats.org/officeDocument/2006/relationships/slideLayout" Target="../slideLayouts/slideLayout4.xml"/></Relationships>
</file>

<file path=ppt/slides/_rels/slide2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emf"/><Relationship Id="rId2" Type="http://schemas.openxmlformats.org/officeDocument/2006/relationships/package" Target="../embeddings/Microsoft_Word_Document211.docx"/><Relationship Id="rId1" Type="http://schemas.openxmlformats.org/officeDocument/2006/relationships/slideLayout" Target="../slideLayouts/slideLayout4.xml"/></Relationships>
</file>

<file path=ppt/slides/_rels/slide2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emf"/><Relationship Id="rId2" Type="http://schemas.openxmlformats.org/officeDocument/2006/relationships/package" Target="../embeddings/Microsoft_Word_Document212.docx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22.emf"/><Relationship Id="rId4" Type="http://schemas.openxmlformats.org/officeDocument/2006/relationships/package" Target="../embeddings/Microsoft_Word_Document213.docx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5.docx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5.emf"/><Relationship Id="rId5" Type="http://schemas.openxmlformats.org/officeDocument/2006/relationships/package" Target="../embeddings/Microsoft_Word_Document16.docx"/><Relationship Id="rId4" Type="http://schemas.openxmlformats.org/officeDocument/2006/relationships/image" Target="../media/image24.emf"/></Relationships>
</file>

<file path=ppt/slides/_rels/slide2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emf"/><Relationship Id="rId2" Type="http://schemas.openxmlformats.org/officeDocument/2006/relationships/package" Target="../embeddings/Microsoft_Word_Document214.docx"/><Relationship Id="rId1" Type="http://schemas.openxmlformats.org/officeDocument/2006/relationships/slideLayout" Target="../slideLayouts/slideLayout4.xml"/></Relationships>
</file>

<file path=ppt/slides/_rels/slide2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emf"/><Relationship Id="rId2" Type="http://schemas.openxmlformats.org/officeDocument/2006/relationships/package" Target="../embeddings/Microsoft_Word_Document215.docx"/><Relationship Id="rId1" Type="http://schemas.openxmlformats.org/officeDocument/2006/relationships/slideLayout" Target="../slideLayouts/slideLayout4.xml"/></Relationships>
</file>

<file path=ppt/slides/_rels/slide2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emf"/><Relationship Id="rId2" Type="http://schemas.openxmlformats.org/officeDocument/2006/relationships/package" Target="../embeddings/Microsoft_Word_Document216.docx"/><Relationship Id="rId1" Type="http://schemas.openxmlformats.org/officeDocument/2006/relationships/slideLayout" Target="../slideLayouts/slideLayout4.xml"/></Relationships>
</file>

<file path=ppt/slides/_rels/slide2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emf"/><Relationship Id="rId2" Type="http://schemas.openxmlformats.org/officeDocument/2006/relationships/package" Target="../embeddings/Microsoft_Word_Document217.docx"/><Relationship Id="rId1" Type="http://schemas.openxmlformats.org/officeDocument/2006/relationships/slideLayout" Target="../slideLayouts/slideLayout4.xml"/></Relationships>
</file>

<file path=ppt/slides/_rels/slide24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218.docx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7.emf"/></Relationships>
</file>

<file path=ppt/slides/_rels/slide2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8.emf"/><Relationship Id="rId2" Type="http://schemas.openxmlformats.org/officeDocument/2006/relationships/package" Target="../embeddings/Microsoft_Word_Document219.docx"/><Relationship Id="rId1" Type="http://schemas.openxmlformats.org/officeDocument/2006/relationships/slideLayout" Target="../slideLayouts/slideLayout4.xml"/></Relationships>
</file>

<file path=ppt/slides/_rels/slide2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emf"/><Relationship Id="rId2" Type="http://schemas.openxmlformats.org/officeDocument/2006/relationships/package" Target="../embeddings/Microsoft_Word_Document220.docx"/><Relationship Id="rId1" Type="http://schemas.openxmlformats.org/officeDocument/2006/relationships/slideLayout" Target="../slideLayouts/slideLayout4.xml"/></Relationships>
</file>

<file path=ppt/slides/_rels/slide2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emf"/><Relationship Id="rId2" Type="http://schemas.openxmlformats.org/officeDocument/2006/relationships/package" Target="../embeddings/Microsoft_Word_Document221.docx"/><Relationship Id="rId1" Type="http://schemas.openxmlformats.org/officeDocument/2006/relationships/slideLayout" Target="../slideLayouts/slideLayout4.xml"/></Relationships>
</file>

<file path=ppt/slides/_rels/slide2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emf"/><Relationship Id="rId2" Type="http://schemas.openxmlformats.org/officeDocument/2006/relationships/package" Target="../embeddings/Microsoft_Word_Document222.docx"/><Relationship Id="rId1" Type="http://schemas.openxmlformats.org/officeDocument/2006/relationships/slideLayout" Target="../slideLayouts/slideLayout4.xml"/></Relationships>
</file>

<file path=ppt/slides/_rels/slide2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2.emf"/><Relationship Id="rId2" Type="http://schemas.openxmlformats.org/officeDocument/2006/relationships/package" Target="../embeddings/Microsoft_Word_Document223.docx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package" Target="../embeddings/Microsoft_Word_Document17.docx"/><Relationship Id="rId1" Type="http://schemas.openxmlformats.org/officeDocument/2006/relationships/slideLayout" Target="../slideLayouts/slideLayout4.xml"/></Relationships>
</file>

<file path=ppt/slides/_rels/slide2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3.emf"/><Relationship Id="rId2" Type="http://schemas.openxmlformats.org/officeDocument/2006/relationships/package" Target="../embeddings/Microsoft_Word_Document224.docx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34.emf"/><Relationship Id="rId4" Type="http://schemas.openxmlformats.org/officeDocument/2006/relationships/package" Target="../embeddings/Microsoft_Word_Document225.docx"/></Relationships>
</file>

<file path=ppt/slides/_rels/slide2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5.emf"/><Relationship Id="rId2" Type="http://schemas.openxmlformats.org/officeDocument/2006/relationships/package" Target="../embeddings/Microsoft_Word_Document226.docx"/><Relationship Id="rId1" Type="http://schemas.openxmlformats.org/officeDocument/2006/relationships/slideLayout" Target="../slideLayouts/slideLayout4.xml"/></Relationships>
</file>

<file path=ppt/slides/_rels/slide2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6.emf"/><Relationship Id="rId2" Type="http://schemas.openxmlformats.org/officeDocument/2006/relationships/package" Target="../embeddings/Microsoft_Word_Document227.docx"/><Relationship Id="rId1" Type="http://schemas.openxmlformats.org/officeDocument/2006/relationships/slideLayout" Target="../slideLayouts/slideLayout4.xml"/></Relationships>
</file>

<file path=ppt/slides/_rels/slide25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228.docx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7.emf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package" Target="../embeddings/Microsoft_Word_Document18.docx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package" Target="../embeddings/Microsoft_Word_Document19.docx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9.emf"/><Relationship Id="rId4" Type="http://schemas.openxmlformats.org/officeDocument/2006/relationships/package" Target="../embeddings/Microsoft_Word_Document20.docx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package" Target="../embeddings/Microsoft_Word_Document21.docx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package" Target="../embeddings/Microsoft_Word_Document22.docx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23.docx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package" Target="../embeddings/Microsoft_Word_Document24.docx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package" Target="../embeddings/Microsoft_Word_Document25.docx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package" Target="../embeddings/Microsoft_Word_Document26.docx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package" Target="../embeddings/Microsoft_Word_Document27.docx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package" Target="../embeddings/Microsoft_Word_Document28.docx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package" Target="../embeddings/Microsoft_Word_Document29.docx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package" Target="../embeddings/Microsoft_Word_Document30.docx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.docx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e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package" Target="../embeddings/Microsoft_Word_Document31.docx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package" Target="../embeddings/Microsoft_Word_Document32.docx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package" Target="../embeddings/Microsoft_Word_Document33.docx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package" Target="../embeddings/Microsoft_Word_Document34.docx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package" Target="../embeddings/Microsoft_Word_Document35.docx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package" Target="../embeddings/Microsoft_Word_Document36.docx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package" Target="../embeddings/Microsoft_Word_Document37.docx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package" Target="../embeddings/Microsoft_Word_Document38.docx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package" Target="../embeddings/Microsoft_Word_Document1.docx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package" Target="../embeddings/Microsoft_Word_Document39.docx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package" Target="../embeddings/Microsoft_Word_Document40.docx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package" Target="../embeddings/Microsoft_Word_Document41.docx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package" Target="../embeddings/Microsoft_Word_Document42.docx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package" Target="../embeddings/Microsoft_Word_Document43.docx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package" Target="../embeddings/Microsoft_Word_Document44.docx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package" Target="../embeddings/Microsoft_Word_Document45.docx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package" Target="../embeddings/Microsoft_Word_Document46.docx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47.docx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6.emf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package" Target="../embeddings/Microsoft_Word_Document48.docx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package" Target="../embeddings/Microsoft_Word_Document49.docx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2" Type="http://schemas.openxmlformats.org/officeDocument/2006/relationships/package" Target="../embeddings/Microsoft_Word_Document50.docx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0.emf"/><Relationship Id="rId4" Type="http://schemas.openxmlformats.org/officeDocument/2006/relationships/package" Target="../embeddings/Microsoft_Word_Document51.docx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package" Target="../embeddings/Microsoft_Word_Document52.docx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2" Type="http://schemas.openxmlformats.org/officeDocument/2006/relationships/package" Target="../embeddings/Microsoft_Word_Document53.docx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54.docx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3.emf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2" Type="http://schemas.openxmlformats.org/officeDocument/2006/relationships/package" Target="../embeddings/Microsoft_Word_Document55.docx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package" Target="../embeddings/Microsoft_Word_Document2.docx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2" Type="http://schemas.openxmlformats.org/officeDocument/2006/relationships/package" Target="../embeddings/Microsoft_Word_Document56.docx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package" Target="../embeddings/Microsoft_Word_Document57.docx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package" Target="../embeddings/Microsoft_Word_Document58.docx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2" Type="http://schemas.openxmlformats.org/officeDocument/2006/relationships/package" Target="../embeddings/Microsoft_Word_Document59.docx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emf"/><Relationship Id="rId2" Type="http://schemas.openxmlformats.org/officeDocument/2006/relationships/package" Target="../embeddings/Microsoft_Word_Document60.docx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emf"/><Relationship Id="rId2" Type="http://schemas.openxmlformats.org/officeDocument/2006/relationships/package" Target="../embeddings/Microsoft_Word_Document61.docx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emf"/><Relationship Id="rId2" Type="http://schemas.openxmlformats.org/officeDocument/2006/relationships/package" Target="../embeddings/Microsoft_Word_Document62.docx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emf"/><Relationship Id="rId2" Type="http://schemas.openxmlformats.org/officeDocument/2006/relationships/package" Target="../embeddings/Microsoft_Word_Document63.docx"/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emf"/><Relationship Id="rId2" Type="http://schemas.openxmlformats.org/officeDocument/2006/relationships/package" Target="../embeddings/Microsoft_Word_Document64.docx"/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package" Target="../embeddings/Microsoft_Word_Document3.docx"/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emf"/><Relationship Id="rId2" Type="http://schemas.openxmlformats.org/officeDocument/2006/relationships/package" Target="../embeddings/Microsoft_Word_Document65.docx"/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emf"/><Relationship Id="rId2" Type="http://schemas.openxmlformats.org/officeDocument/2006/relationships/package" Target="../embeddings/Microsoft_Word_Document66.docx"/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package" Target="../embeddings/Microsoft_Word_Document67.docx"/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emf"/><Relationship Id="rId2" Type="http://schemas.openxmlformats.org/officeDocument/2006/relationships/package" Target="../embeddings/Microsoft_Word_Document68.docx"/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emf"/><Relationship Id="rId2" Type="http://schemas.openxmlformats.org/officeDocument/2006/relationships/package" Target="../embeddings/Microsoft_Word_Document69.docx"/><Relationship Id="rId1" Type="http://schemas.openxmlformats.org/officeDocument/2006/relationships/slideLayout" Target="../slideLayouts/slideLayout4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emf"/><Relationship Id="rId2" Type="http://schemas.openxmlformats.org/officeDocument/2006/relationships/package" Target="../embeddings/Microsoft_Word_Document70.docx"/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emf"/><Relationship Id="rId2" Type="http://schemas.openxmlformats.org/officeDocument/2006/relationships/package" Target="../embeddings/Microsoft_Word_Document71.docx"/><Relationship Id="rId1" Type="http://schemas.openxmlformats.org/officeDocument/2006/relationships/slideLayout" Target="../slideLayouts/slideLayout4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emf"/><Relationship Id="rId2" Type="http://schemas.openxmlformats.org/officeDocument/2006/relationships/package" Target="../embeddings/Microsoft_Word_Document72.docx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emf"/><Relationship Id="rId2" Type="http://schemas.openxmlformats.org/officeDocument/2006/relationships/package" Target="../embeddings/Microsoft_Word_Document73.docx"/><Relationship Id="rId1" Type="http://schemas.openxmlformats.org/officeDocument/2006/relationships/slideLayout" Target="../slideLayouts/slideLayout4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emf"/><Relationship Id="rId2" Type="http://schemas.openxmlformats.org/officeDocument/2006/relationships/package" Target="../embeddings/Microsoft_Word_Document74.docx"/><Relationship Id="rId1" Type="http://schemas.openxmlformats.org/officeDocument/2006/relationships/slideLayout" Target="../slideLayouts/slideLayout4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emf"/><Relationship Id="rId2" Type="http://schemas.openxmlformats.org/officeDocument/2006/relationships/package" Target="../embeddings/Microsoft_Word_Document75.docx"/><Relationship Id="rId1" Type="http://schemas.openxmlformats.org/officeDocument/2006/relationships/slideLayout" Target="../slideLayouts/slideLayout4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emf"/><Relationship Id="rId2" Type="http://schemas.openxmlformats.org/officeDocument/2006/relationships/package" Target="../embeddings/Microsoft_Word_Document76.docx"/><Relationship Id="rId1" Type="http://schemas.openxmlformats.org/officeDocument/2006/relationships/slideLayout" Target="../slideLayouts/slideLayout4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emf"/><Relationship Id="rId2" Type="http://schemas.openxmlformats.org/officeDocument/2006/relationships/package" Target="../embeddings/Microsoft_Word_Document77.docx"/><Relationship Id="rId1" Type="http://schemas.openxmlformats.org/officeDocument/2006/relationships/slideLayout" Target="../slideLayouts/slideLayout4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78.docx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7.emf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emf"/><Relationship Id="rId2" Type="http://schemas.openxmlformats.org/officeDocument/2006/relationships/package" Target="../embeddings/Microsoft_Word_Document79.docx"/><Relationship Id="rId1" Type="http://schemas.openxmlformats.org/officeDocument/2006/relationships/slideLayout" Target="../slideLayouts/slideLayout4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emf"/><Relationship Id="rId2" Type="http://schemas.openxmlformats.org/officeDocument/2006/relationships/package" Target="../embeddings/Microsoft_Word_Document80.docx"/><Relationship Id="rId1" Type="http://schemas.openxmlformats.org/officeDocument/2006/relationships/slideLayout" Target="../slideLayouts/slideLayout4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emf"/><Relationship Id="rId2" Type="http://schemas.openxmlformats.org/officeDocument/2006/relationships/package" Target="../embeddings/Microsoft_Word_Document81.docx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39">
            <a:extLst>
              <a:ext uri="{FF2B5EF4-FFF2-40B4-BE49-F238E27FC236}">
                <a16:creationId xmlns:a16="http://schemas.microsoft.com/office/drawing/2014/main" id="{09073DB5-2152-4F2C-8FE7-11699B4E67A9}"/>
              </a:ext>
            </a:extLst>
          </p:cNvPr>
          <p:cNvSpPr txBox="1"/>
          <p:nvPr/>
        </p:nvSpPr>
        <p:spPr>
          <a:xfrm>
            <a:off x="1575169" y="1478417"/>
            <a:ext cx="1915875" cy="923314"/>
          </a:xfrm>
          <a:prstGeom prst="rect">
            <a:avLst/>
          </a:prstGeom>
          <a:noFill/>
        </p:spPr>
        <p:txBody>
          <a:bodyPr wrap="none" lIns="91423" tIns="45712" rIns="91423" bIns="45712" rtlCol="0">
            <a:spAutoFit/>
          </a:bodyPr>
          <a:lstStyle/>
          <a:p>
            <a:r>
              <a:rPr lang="zh-CN" altLang="en-US" sz="5400">
                <a:solidFill>
                  <a:srgbClr val="4472C4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第</a:t>
            </a:r>
            <a:r>
              <a:rPr lang="en-US" altLang="zh-CN" sz="5400">
                <a:solidFill>
                  <a:srgbClr val="4472C4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7</a:t>
            </a:r>
            <a:r>
              <a:rPr lang="zh-CN" altLang="en-US" sz="5400">
                <a:solidFill>
                  <a:srgbClr val="4472C4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章</a:t>
            </a:r>
            <a:endParaRPr lang="zh-CN" altLang="en-US" sz="5400" dirty="0">
              <a:solidFill>
                <a:srgbClr val="4472C4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1DC2954-D90A-460B-8EE6-0E8298F94365}"/>
              </a:ext>
            </a:extLst>
          </p:cNvPr>
          <p:cNvSpPr/>
          <p:nvPr/>
        </p:nvSpPr>
        <p:spPr>
          <a:xfrm>
            <a:off x="1582140" y="2719977"/>
            <a:ext cx="2544252" cy="800203"/>
          </a:xfrm>
          <a:prstGeom prst="rect">
            <a:avLst/>
          </a:prstGeom>
          <a:noFill/>
          <a:ln>
            <a:noFill/>
          </a:ln>
          <a:effectLst>
            <a:glow rad="1905000">
              <a:srgbClr val="F14124">
                <a:alpha val="40000"/>
              </a:srgbClr>
            </a:glow>
            <a:softEdge rad="1270000"/>
          </a:effectLst>
        </p:spPr>
        <p:txBody>
          <a:bodyPr wrap="none" lIns="91423" tIns="45712" rIns="91423" bIns="45712">
            <a:spAutoFit/>
          </a:bodyPr>
          <a:lstStyle/>
          <a:p>
            <a:pPr algn="ctr"/>
            <a:r>
              <a:rPr lang="zh-CN" altLang="en-US" sz="4600" b="1">
                <a:solidFill>
                  <a:srgbClr val="4472C4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数理统计</a:t>
            </a:r>
            <a:endParaRPr lang="zh-CN" altLang="en-US" sz="4600" b="1" dirty="0">
              <a:solidFill>
                <a:srgbClr val="4472C4"/>
              </a:solidFill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9720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3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70" accel="100000" fill="hold">
                                          <p:stCondLst>
                                            <p:cond delay="63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00"/>
                            </p:stCondLst>
                            <p:childTnLst>
                              <p:par>
                                <p:cTn id="12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08056988"/>
              </p:ext>
            </p:extLst>
          </p:nvPr>
        </p:nvGraphicFramePr>
        <p:xfrm>
          <a:off x="531813" y="804863"/>
          <a:ext cx="7861300" cy="4872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37152" imgH="5045162" progId="Word.Document.12">
                  <p:embed/>
                </p:oleObj>
              </mc:Choice>
              <mc:Fallback>
                <p:oleObj name="Document" r:id="rId2" imgW="8137152" imgH="5045162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48720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23160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42275928"/>
              </p:ext>
            </p:extLst>
          </p:nvPr>
        </p:nvGraphicFramePr>
        <p:xfrm>
          <a:off x="531813" y="469900"/>
          <a:ext cx="7861300" cy="6388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6622485" progId="Word.Document.12">
                  <p:embed/>
                </p:oleObj>
              </mc:Choice>
              <mc:Fallback>
                <p:oleObj name="Document" r:id="rId2" imgW="8129635" imgH="662248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469900"/>
                        <a:ext cx="7861300" cy="6388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12144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39376708"/>
              </p:ext>
            </p:extLst>
          </p:nvPr>
        </p:nvGraphicFramePr>
        <p:xfrm>
          <a:off x="531813" y="804863"/>
          <a:ext cx="7861300" cy="4627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793332" progId="Word.Document.12">
                  <p:embed/>
                </p:oleObj>
              </mc:Choice>
              <mc:Fallback>
                <p:oleObj name="Document" r:id="rId2" imgW="8129635" imgH="4793332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46275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57659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70639822"/>
              </p:ext>
            </p:extLst>
          </p:nvPr>
        </p:nvGraphicFramePr>
        <p:xfrm>
          <a:off x="531813" y="804863"/>
          <a:ext cx="7861300" cy="3262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384185" progId="Word.Document.12">
                  <p:embed/>
                </p:oleObj>
              </mc:Choice>
              <mc:Fallback>
                <p:oleObj name="Document" r:id="rId2" imgW="8129635" imgH="338418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32623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70570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EF6355FB-1EEC-4EB3-8CCF-B99BC6D06DE3}"/>
              </a:ext>
            </a:extLst>
          </p:cNvPr>
          <p:cNvSpPr txBox="1"/>
          <p:nvPr/>
        </p:nvSpPr>
        <p:spPr>
          <a:xfrm>
            <a:off x="151279" y="458177"/>
            <a:ext cx="8132109" cy="60939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6700" algn="just"/>
            <a:r>
              <a:rPr lang="zh-CN" altLang="zh-CN" sz="26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计算的</a:t>
            </a:r>
            <a:r>
              <a:rPr lang="en-US" altLang="zh-CN" sz="26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Matlab</a:t>
            </a:r>
            <a:r>
              <a:rPr lang="zh-CN" altLang="zh-CN" sz="26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程序如下：</a:t>
            </a:r>
            <a:endParaRPr lang="zh-CN" altLang="zh-CN" sz="26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26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clc, clear, rng(2)  %</a:t>
            </a:r>
            <a:r>
              <a:rPr lang="zh-CN" altLang="zh-CN" sz="26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进行一致性比较</a:t>
            </a:r>
            <a:endParaRPr lang="zh-CN" altLang="zh-CN" sz="26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26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a=[142.84  97.04  32.46  69.14  85.67  114.43  41.76  163.07  108.22  63.28];</a:t>
            </a:r>
            <a:endParaRPr lang="zh-CN" altLang="zh-CN" sz="26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26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eta=sqrt(mean(a.^2))  %</a:t>
            </a:r>
            <a:r>
              <a:rPr lang="zh-CN" altLang="zh-CN" sz="26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求最大似然估计</a:t>
            </a:r>
            <a:endParaRPr lang="zh-CN" altLang="zh-CN" sz="26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26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beta=2; B=5000; alpha=0.05;</a:t>
            </a:r>
            <a:endParaRPr lang="zh-CN" altLang="zh-CN" sz="26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26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b=wblrnd(eta,beta,[B,10]);  %</a:t>
            </a:r>
            <a:r>
              <a:rPr lang="zh-CN" altLang="zh-CN" sz="26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产生服从韦布尔分布的随机数</a:t>
            </a:r>
            <a:endParaRPr lang="zh-CN" altLang="zh-CN" sz="26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26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etahat=sqrt(mean(b.^2,2));  %</a:t>
            </a:r>
            <a:r>
              <a:rPr lang="zh-CN" altLang="zh-CN" sz="26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计算每个样本对应的最大似然估计</a:t>
            </a:r>
            <a:endParaRPr lang="zh-CN" altLang="zh-CN" sz="26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26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seta=sort(etahat);  %</a:t>
            </a:r>
            <a:r>
              <a:rPr lang="zh-CN" altLang="zh-CN" sz="26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把</a:t>
            </a:r>
            <a:r>
              <a:rPr lang="en-US" altLang="zh-CN" sz="26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B</a:t>
            </a:r>
            <a:r>
              <a:rPr lang="zh-CN" altLang="zh-CN" sz="26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个最大似然估计按照从小到大排列</a:t>
            </a:r>
            <a:endParaRPr lang="zh-CN" altLang="zh-CN" sz="26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26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k=floor(B*alpha)</a:t>
            </a:r>
            <a:endParaRPr lang="zh-CN" altLang="zh-CN" sz="26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26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se=seta(k)  %</a:t>
            </a:r>
            <a:r>
              <a:rPr lang="zh-CN" altLang="zh-CN" sz="26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提取相应位置的估计量</a:t>
            </a:r>
            <a:endParaRPr lang="zh-CN" altLang="zh-CN" sz="26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en-US" altLang="zh-CN" sz="2600" b="1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Rt0=exp(-(50/se)^2)  %</a:t>
            </a:r>
            <a:r>
              <a:rPr lang="zh-CN" altLang="zh-CN" sz="2600" b="1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求对应的置信下限</a:t>
            </a:r>
            <a:endParaRPr lang="zh-CN" altLang="en-US" sz="2600"/>
          </a:p>
        </p:txBody>
      </p:sp>
    </p:spTree>
    <p:extLst>
      <p:ext uri="{BB962C8B-B14F-4D97-AF65-F5344CB8AC3E}">
        <p14:creationId xmlns:p14="http://schemas.microsoft.com/office/powerpoint/2010/main" val="252322558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71989291"/>
              </p:ext>
            </p:extLst>
          </p:nvPr>
        </p:nvGraphicFramePr>
        <p:xfrm>
          <a:off x="531813" y="804863"/>
          <a:ext cx="7861300" cy="5076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257284" progId="Word.Document.12">
                  <p:embed/>
                </p:oleObj>
              </mc:Choice>
              <mc:Fallback>
                <p:oleObj name="Document" r:id="rId2" imgW="8129635" imgH="525728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5076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49856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77063178"/>
              </p:ext>
            </p:extLst>
          </p:nvPr>
        </p:nvGraphicFramePr>
        <p:xfrm>
          <a:off x="531813" y="804863"/>
          <a:ext cx="7861300" cy="5349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545093" progId="Word.Document.12">
                  <p:embed/>
                </p:oleObj>
              </mc:Choice>
              <mc:Fallback>
                <p:oleObj name="Document" r:id="rId2" imgW="8129635" imgH="5545093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5349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13703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99123954"/>
              </p:ext>
            </p:extLst>
          </p:nvPr>
        </p:nvGraphicFramePr>
        <p:xfrm>
          <a:off x="531813" y="804863"/>
          <a:ext cx="7861300" cy="401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11970" imgH="4151075" progId="Word.Document.12">
                  <p:embed/>
                </p:oleObj>
              </mc:Choice>
              <mc:Fallback>
                <p:oleObj name="Document" r:id="rId2" imgW="8111970" imgH="415107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4013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88440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1707002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318267" progId="Word.Document.12">
                  <p:embed/>
                </p:oleObj>
              </mc:Choice>
              <mc:Fallback>
                <p:oleObj name="Document" r:id="rId2" imgW="8129635" imgH="3318267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25045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DF8C69C6-F88F-4110-B8BC-E7C45B3CE2FB}"/>
              </a:ext>
            </a:extLst>
          </p:cNvPr>
          <p:cNvSpPr txBox="1"/>
          <p:nvPr/>
        </p:nvSpPr>
        <p:spPr>
          <a:xfrm>
            <a:off x="398369" y="732508"/>
            <a:ext cx="8347262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711835" algn="just"/>
            <a:r>
              <a:rPr lang="zh-CN" altLang="zh-CN" sz="2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计算的</a:t>
            </a:r>
            <a:r>
              <a:rPr lang="en-US" altLang="zh-CN" sz="2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Matlab</a:t>
            </a:r>
            <a:r>
              <a:rPr lang="zh-CN" altLang="zh-CN" sz="2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程序如下：</a:t>
            </a:r>
            <a:endParaRPr lang="zh-CN" altLang="zh-CN" sz="24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24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clc, clear, rng(10)  %</a:t>
            </a:r>
            <a:r>
              <a:rPr lang="zh-CN" altLang="zh-CN" sz="24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进行一致性比较</a:t>
            </a:r>
            <a:endParaRPr lang="zh-CN" altLang="zh-CN" sz="24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24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x0=[342  500  187];</a:t>
            </a:r>
            <a:endParaRPr lang="zh-CN" altLang="zh-CN" sz="24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24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theta=(x0(2)+2*x0(3))/sum(x0)/2  %</a:t>
            </a:r>
            <a:r>
              <a:rPr lang="zh-CN" altLang="zh-CN" sz="24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计算最大似然估计</a:t>
            </a:r>
            <a:endParaRPr lang="zh-CN" altLang="zh-CN" sz="24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24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fb=[(1-theta)^2,2*theta*(1-theta),theta^2]  %</a:t>
            </a:r>
            <a:r>
              <a:rPr lang="zh-CN" altLang="zh-CN" sz="24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计算分布律</a:t>
            </a:r>
            <a:endParaRPr lang="zh-CN" altLang="zh-CN" sz="24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24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cf=cumsum(fb)  %</a:t>
            </a:r>
            <a:r>
              <a:rPr lang="zh-CN" altLang="zh-CN" sz="24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求累计分布</a:t>
            </a:r>
            <a:endParaRPr lang="zh-CN" altLang="zh-CN" sz="24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24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a=rand(1029,1000);  %</a:t>
            </a:r>
            <a:r>
              <a:rPr lang="zh-CN" altLang="zh-CN" sz="24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每一列随机数对应一个</a:t>
            </a:r>
            <a:r>
              <a:rPr lang="en-US" altLang="zh-CN" sz="24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bootstrap</a:t>
            </a:r>
            <a:r>
              <a:rPr lang="zh-CN" altLang="zh-CN" sz="24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样本</a:t>
            </a:r>
            <a:endParaRPr lang="zh-CN" altLang="zh-CN" sz="24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24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jx1=(a&lt;=cf(1));  %1</a:t>
            </a:r>
            <a:r>
              <a:rPr lang="zh-CN" altLang="zh-CN" sz="24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对应</a:t>
            </a:r>
            <a:r>
              <a:rPr lang="en-US" altLang="zh-CN" sz="24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M</a:t>
            </a:r>
            <a:r>
              <a:rPr lang="zh-CN" altLang="zh-CN" sz="24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出现</a:t>
            </a:r>
            <a:endParaRPr lang="zh-CN" altLang="zh-CN" sz="24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24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jx2=(a&gt;cf(1) &amp; a&lt;=cf(2)); %1</a:t>
            </a:r>
            <a:r>
              <a:rPr lang="zh-CN" altLang="zh-CN" sz="24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对应</a:t>
            </a:r>
            <a:r>
              <a:rPr lang="en-US" altLang="zh-CN" sz="24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MN</a:t>
            </a:r>
            <a:r>
              <a:rPr lang="zh-CN" altLang="zh-CN" sz="24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出现 </a:t>
            </a:r>
            <a:endParaRPr lang="zh-CN" altLang="zh-CN" sz="24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24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jx3=(a&gt;=cf(2)); %1</a:t>
            </a:r>
            <a:r>
              <a:rPr lang="zh-CN" altLang="zh-CN" sz="24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对应</a:t>
            </a:r>
            <a:r>
              <a:rPr lang="en-US" altLang="zh-CN" sz="24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N</a:t>
            </a:r>
            <a:r>
              <a:rPr lang="zh-CN" altLang="zh-CN" sz="24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出现</a:t>
            </a:r>
            <a:endParaRPr lang="zh-CN" altLang="zh-CN" sz="24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24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x1=sum(jx1); x2=sum(jx2); x3=sum(jx3);  </a:t>
            </a:r>
            <a:endParaRPr lang="zh-CN" altLang="zh-CN" sz="24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24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theta2=(x2+2*x3)/1029/2;  %</a:t>
            </a:r>
            <a:r>
              <a:rPr lang="zh-CN" altLang="zh-CN" sz="24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计算统计量</a:t>
            </a:r>
            <a:r>
              <a:rPr lang="en-US" altLang="zh-CN" sz="24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theta</a:t>
            </a:r>
            <a:r>
              <a:rPr lang="zh-CN" altLang="zh-CN" sz="24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的值</a:t>
            </a:r>
            <a:endParaRPr lang="zh-CN" altLang="zh-CN" sz="24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24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stheta=sort(theta2); %</a:t>
            </a:r>
            <a:r>
              <a:rPr lang="zh-CN" altLang="zh-CN" sz="24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把统计量按照从小到大排序</a:t>
            </a:r>
            <a:endParaRPr lang="zh-CN" altLang="zh-CN" sz="24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en-US" altLang="zh-CN" sz="24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qj=[stheta(50), stheta(950)]  %</a:t>
            </a:r>
            <a:r>
              <a:rPr lang="zh-CN" altLang="zh-CN" sz="24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提出置信区间的取值</a:t>
            </a:r>
            <a:endParaRPr lang="zh-CN" altLang="en-US" sz="2400"/>
          </a:p>
        </p:txBody>
      </p:sp>
    </p:spTree>
    <p:extLst>
      <p:ext uri="{BB962C8B-B14F-4D97-AF65-F5344CB8AC3E}">
        <p14:creationId xmlns:p14="http://schemas.microsoft.com/office/powerpoint/2010/main" val="226458180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层">
            <a:extLst>
              <a:ext uri="{FF2B5EF4-FFF2-40B4-BE49-F238E27FC236}">
                <a16:creationId xmlns:a16="http://schemas.microsoft.com/office/drawing/2014/main" id="{74BAD145-AB42-4135-BB73-9ABB57E581AC}"/>
              </a:ext>
            </a:extLst>
          </p:cNvPr>
          <p:cNvSpPr txBox="1"/>
          <p:nvPr/>
        </p:nvSpPr>
        <p:spPr bwMode="auto">
          <a:xfrm>
            <a:off x="3436737" y="3201889"/>
            <a:ext cx="6706442" cy="830972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zh-CN" altLang="en-US" sz="46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方差分析</a:t>
            </a:r>
            <a:endParaRPr lang="zh-CN" altLang="en-US" sz="46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标题层">
            <a:extLst>
              <a:ext uri="{FF2B5EF4-FFF2-40B4-BE49-F238E27FC236}">
                <a16:creationId xmlns:a16="http://schemas.microsoft.com/office/drawing/2014/main" id="{A017B4FF-92DC-44DD-8AFD-8DA6C8A674C5}"/>
              </a:ext>
            </a:extLst>
          </p:cNvPr>
          <p:cNvSpPr txBox="1"/>
          <p:nvPr/>
        </p:nvSpPr>
        <p:spPr bwMode="auto">
          <a:xfrm>
            <a:off x="3436737" y="3171111"/>
            <a:ext cx="1434038" cy="861750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4800" kern="0">
                <a:solidFill>
                  <a:schemeClr val="tx1">
                    <a:lumMod val="85000"/>
                    <a:lumOff val="15000"/>
                  </a:schemeClr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03</a:t>
            </a:r>
            <a:endParaRPr lang="zh-CN" altLang="en-US" sz="4800" kern="0" dirty="0">
              <a:solidFill>
                <a:schemeClr val="tx1">
                  <a:lumMod val="85000"/>
                  <a:lumOff val="15000"/>
                </a:schemeClr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9191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94533646"/>
              </p:ext>
            </p:extLst>
          </p:nvPr>
        </p:nvGraphicFramePr>
        <p:xfrm>
          <a:off x="531813" y="804863"/>
          <a:ext cx="7861300" cy="530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500787" progId="Word.Document.12">
                  <p:embed/>
                </p:oleObj>
              </mc:Choice>
              <mc:Fallback>
                <p:oleObj name="Document" r:id="rId2" imgW="8129635" imgH="5500787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530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50978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29509777"/>
              </p:ext>
            </p:extLst>
          </p:nvPr>
        </p:nvGraphicFramePr>
        <p:xfrm>
          <a:off x="531813" y="804863"/>
          <a:ext cx="7861300" cy="401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162962" progId="Word.Document.12">
                  <p:embed/>
                </p:oleObj>
              </mc:Choice>
              <mc:Fallback>
                <p:oleObj name="Document" r:id="rId2" imgW="8129635" imgH="4162962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4013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58005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63310036"/>
              </p:ext>
            </p:extLst>
          </p:nvPr>
        </p:nvGraphicFramePr>
        <p:xfrm>
          <a:off x="531813" y="804863"/>
          <a:ext cx="7861300" cy="401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164763" progId="Word.Document.12">
                  <p:embed/>
                </p:oleObj>
              </mc:Choice>
              <mc:Fallback>
                <p:oleObj name="Document" r:id="rId2" imgW="8129635" imgH="4164763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4013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22496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04765805"/>
              </p:ext>
            </p:extLst>
          </p:nvPr>
        </p:nvGraphicFramePr>
        <p:xfrm>
          <a:off x="531813" y="804863"/>
          <a:ext cx="7861300" cy="4613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777843" progId="Word.Document.12">
                  <p:embed/>
                </p:oleObj>
              </mc:Choice>
              <mc:Fallback>
                <p:oleObj name="Document" r:id="rId2" imgW="8129635" imgH="4777843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4613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35045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7279379"/>
              </p:ext>
            </p:extLst>
          </p:nvPr>
        </p:nvGraphicFramePr>
        <p:xfrm>
          <a:off x="519113" y="574675"/>
          <a:ext cx="8229600" cy="5897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586773" imgH="6142355" progId="Word.Document.12">
                  <p:embed/>
                </p:oleObj>
              </mc:Choice>
              <mc:Fallback>
                <p:oleObj name="Document" r:id="rId2" imgW="8586773" imgH="61423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19113" y="574675"/>
                        <a:ext cx="8229600" cy="58975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43952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3DF7DC0-9AEC-4FC3-AD92-1B7907AC0806}"/>
              </a:ext>
            </a:extLst>
          </p:cNvPr>
          <p:cNvSpPr txBox="1"/>
          <p:nvPr/>
        </p:nvSpPr>
        <p:spPr>
          <a:xfrm>
            <a:off x="384870" y="574120"/>
            <a:ext cx="750183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200" b="1">
                <a:solidFill>
                  <a:srgbClr val="319095"/>
                </a:solidFill>
              </a:rPr>
              <a:t>7.3.1  </a:t>
            </a:r>
            <a:r>
              <a:rPr lang="zh-CN" altLang="zh-CN" sz="4200" b="1">
                <a:solidFill>
                  <a:srgbClr val="319095"/>
                </a:solidFill>
              </a:rPr>
              <a:t>单因素方差分析方法</a:t>
            </a:r>
            <a:endParaRPr lang="zh-CN" altLang="en-US" sz="4200" b="1" dirty="0">
              <a:solidFill>
                <a:srgbClr val="319095"/>
              </a:solidFill>
            </a:endParaRPr>
          </a:p>
        </p:txBody>
      </p:sp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F9CD71D5-D49B-4ECC-AB36-39FBCF3AE90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78881196"/>
              </p:ext>
            </p:extLst>
          </p:nvPr>
        </p:nvGraphicFramePr>
        <p:xfrm>
          <a:off x="450850" y="1647825"/>
          <a:ext cx="8256587" cy="3562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3" imgW="8548607" imgH="3686936" progId="Word.Document.12">
                  <p:embed/>
                </p:oleObj>
              </mc:Choice>
              <mc:Fallback>
                <p:oleObj name="Document" r:id="rId3" imgW="8548607" imgH="3686936" progId="Word.Document.12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F9CD71D5-D49B-4ECC-AB36-39FBCF3AE90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50850" y="1647825"/>
                        <a:ext cx="8256587" cy="3562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83285025-34AB-4AE1-8F0D-077D2F811C6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54317576"/>
              </p:ext>
            </p:extLst>
          </p:nvPr>
        </p:nvGraphicFramePr>
        <p:xfrm>
          <a:off x="355599" y="4518211"/>
          <a:ext cx="8447088" cy="4094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5" imgW="8569150" imgH="4172884" progId="Word.Document.12">
                  <p:embed/>
                </p:oleObj>
              </mc:Choice>
              <mc:Fallback>
                <p:oleObj name="Document" r:id="rId5" imgW="8569150" imgH="4172884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83285025-34AB-4AE1-8F0D-077D2F811C6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55599" y="4518211"/>
                        <a:ext cx="8447088" cy="40941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47203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D1171C8D-6327-4622-A38D-DA77EB5ED0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33327520"/>
              </p:ext>
            </p:extLst>
          </p:nvPr>
        </p:nvGraphicFramePr>
        <p:xfrm>
          <a:off x="504825" y="1624013"/>
          <a:ext cx="8188325" cy="4325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4323256" progId="Word.Document.12">
                  <p:embed/>
                </p:oleObj>
              </mc:Choice>
              <mc:Fallback>
                <p:oleObj name="Document" r:id="rId2" imgW="8153322" imgH="4323256" progId="Word.Document.12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D1171C8D-6327-4622-A38D-DA77EB5ED0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04825" y="1624013"/>
                        <a:ext cx="8188325" cy="43259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B8DC3E65-1ED8-4E27-8166-5B4FC188AF4F}"/>
              </a:ext>
            </a:extLst>
          </p:cNvPr>
          <p:cNvSpPr txBox="1"/>
          <p:nvPr/>
        </p:nvSpPr>
        <p:spPr>
          <a:xfrm>
            <a:off x="384870" y="772240"/>
            <a:ext cx="90877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0293B8"/>
                </a:solidFill>
              </a:rPr>
              <a:t>1.</a:t>
            </a:r>
            <a:r>
              <a:rPr lang="zh-CN" altLang="en-US" sz="3600" b="1">
                <a:solidFill>
                  <a:srgbClr val="0293B8"/>
                </a:solidFill>
              </a:rPr>
              <a:t>数学模型</a:t>
            </a:r>
            <a:endParaRPr lang="zh-CN" altLang="en-US" sz="3600" b="1" dirty="0">
              <a:solidFill>
                <a:srgbClr val="0293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1984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13342700"/>
              </p:ext>
            </p:extLst>
          </p:nvPr>
        </p:nvGraphicFramePr>
        <p:xfrm>
          <a:off x="531813" y="804863"/>
          <a:ext cx="7861300" cy="5281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473771" progId="Word.Document.12">
                  <p:embed/>
                </p:oleObj>
              </mc:Choice>
              <mc:Fallback>
                <p:oleObj name="Document" r:id="rId2" imgW="8129635" imgH="5473771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52816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11334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56969803"/>
              </p:ext>
            </p:extLst>
          </p:nvPr>
        </p:nvGraphicFramePr>
        <p:xfrm>
          <a:off x="531813" y="804863"/>
          <a:ext cx="7861300" cy="4217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369723" progId="Word.Document.12">
                  <p:embed/>
                </p:oleObj>
              </mc:Choice>
              <mc:Fallback>
                <p:oleObj name="Document" r:id="rId2" imgW="8129635" imgH="4369723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42179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71824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31954149"/>
              </p:ext>
            </p:extLst>
          </p:nvPr>
        </p:nvGraphicFramePr>
        <p:xfrm>
          <a:off x="531813" y="804863"/>
          <a:ext cx="7861300" cy="3986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131984" progId="Word.Document.12">
                  <p:embed/>
                </p:oleObj>
              </mc:Choice>
              <mc:Fallback>
                <p:oleObj name="Document" r:id="rId2" imgW="8129635" imgH="413198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39862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8901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D1171C8D-6327-4622-A38D-DA77EB5ED0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80938577"/>
              </p:ext>
            </p:extLst>
          </p:nvPr>
        </p:nvGraphicFramePr>
        <p:xfrm>
          <a:off x="477837" y="1418571"/>
          <a:ext cx="8188325" cy="5281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5280338" progId="Word.Document.12">
                  <p:embed/>
                </p:oleObj>
              </mc:Choice>
              <mc:Fallback>
                <p:oleObj name="Document" r:id="rId2" imgW="8153322" imgH="5280338" progId="Word.Document.12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D1171C8D-6327-4622-A38D-DA77EB5ED0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77837" y="1418571"/>
                        <a:ext cx="8188325" cy="52816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B8DC3E65-1ED8-4E27-8166-5B4FC188AF4F}"/>
              </a:ext>
            </a:extLst>
          </p:cNvPr>
          <p:cNvSpPr txBox="1"/>
          <p:nvPr/>
        </p:nvSpPr>
        <p:spPr>
          <a:xfrm>
            <a:off x="384870" y="772240"/>
            <a:ext cx="90877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0293B8"/>
                </a:solidFill>
              </a:rPr>
              <a:t>2.</a:t>
            </a:r>
            <a:r>
              <a:rPr lang="zh-CN" altLang="en-US" sz="3600" b="1">
                <a:solidFill>
                  <a:srgbClr val="0293B8"/>
                </a:solidFill>
              </a:rPr>
              <a:t>统计分析</a:t>
            </a:r>
            <a:endParaRPr lang="zh-CN" altLang="en-US" sz="3600" b="1" dirty="0">
              <a:solidFill>
                <a:srgbClr val="0293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024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77717285"/>
              </p:ext>
            </p:extLst>
          </p:nvPr>
        </p:nvGraphicFramePr>
        <p:xfrm>
          <a:off x="531813" y="804863"/>
          <a:ext cx="7861300" cy="5213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397406" progId="Word.Document.12">
                  <p:embed/>
                </p:oleObj>
              </mc:Choice>
              <mc:Fallback>
                <p:oleObj name="Document" r:id="rId2" imgW="8129635" imgH="5397406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5213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26629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39437180"/>
              </p:ext>
            </p:extLst>
          </p:nvPr>
        </p:nvGraphicFramePr>
        <p:xfrm>
          <a:off x="641350" y="450850"/>
          <a:ext cx="8256588" cy="6537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526115" imgH="6762925" progId="Word.Document.12">
                  <p:embed/>
                </p:oleObj>
              </mc:Choice>
              <mc:Fallback>
                <p:oleObj name="Document" r:id="rId2" imgW="8526115" imgH="676292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41350" y="450850"/>
                        <a:ext cx="8256588" cy="6537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24422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91987535"/>
              </p:ext>
            </p:extLst>
          </p:nvPr>
        </p:nvGraphicFramePr>
        <p:xfrm>
          <a:off x="569913" y="636588"/>
          <a:ext cx="8229600" cy="6184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586773" imgH="6444615" progId="Word.Document.12">
                  <p:embed/>
                </p:oleObj>
              </mc:Choice>
              <mc:Fallback>
                <p:oleObj name="Document" r:id="rId2" imgW="8586773" imgH="644461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69913" y="636588"/>
                        <a:ext cx="8229600" cy="6184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66614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00657109"/>
              </p:ext>
            </p:extLst>
          </p:nvPr>
        </p:nvGraphicFramePr>
        <p:xfrm>
          <a:off x="531813" y="804863"/>
          <a:ext cx="7861300" cy="4981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155704" progId="Word.Document.12">
                  <p:embed/>
                </p:oleObj>
              </mc:Choice>
              <mc:Fallback>
                <p:oleObj name="Document" r:id="rId2" imgW="8129635" imgH="515570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49815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92182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49595373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2755" progId="Word.Document.12">
                  <p:embed/>
                </p:oleObj>
              </mc:Choice>
              <mc:Fallback>
                <p:oleObj name="Document" r:id="rId2" imgW="8129635" imgH="29227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26738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91704700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2755" progId="Word.Document.12">
                  <p:embed/>
                </p:oleObj>
              </mc:Choice>
              <mc:Fallback>
                <p:oleObj name="Document" r:id="rId2" imgW="8129635" imgH="29227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71975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D1171C8D-6327-4622-A38D-DA77EB5ED0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00357311"/>
              </p:ext>
            </p:extLst>
          </p:nvPr>
        </p:nvGraphicFramePr>
        <p:xfrm>
          <a:off x="504825" y="1624013"/>
          <a:ext cx="8188325" cy="3779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3779697" progId="Word.Document.12">
                  <p:embed/>
                </p:oleObj>
              </mc:Choice>
              <mc:Fallback>
                <p:oleObj name="Document" r:id="rId2" imgW="8153322" imgH="3779697" progId="Word.Document.12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D1171C8D-6327-4622-A38D-DA77EB5ED0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04825" y="1624013"/>
                        <a:ext cx="8188325" cy="37798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B8DC3E65-1ED8-4E27-8166-5B4FC188AF4F}"/>
              </a:ext>
            </a:extLst>
          </p:cNvPr>
          <p:cNvSpPr txBox="1"/>
          <p:nvPr/>
        </p:nvSpPr>
        <p:spPr>
          <a:xfrm>
            <a:off x="384870" y="772240"/>
            <a:ext cx="90877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0293B8"/>
                </a:solidFill>
              </a:rPr>
              <a:t>3.</a:t>
            </a:r>
            <a:r>
              <a:rPr lang="zh-CN" altLang="zh-CN" sz="3600" b="1">
                <a:solidFill>
                  <a:srgbClr val="0293B8"/>
                </a:solidFill>
              </a:rPr>
              <a:t>方差分析表</a:t>
            </a:r>
            <a:endParaRPr lang="zh-CN" altLang="en-US" sz="3600" b="1" dirty="0">
              <a:solidFill>
                <a:srgbClr val="0293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0553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30138477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2755" progId="Word.Document.12">
                  <p:embed/>
                </p:oleObj>
              </mc:Choice>
              <mc:Fallback>
                <p:oleObj name="Document" r:id="rId2" imgW="8129635" imgH="29227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8440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73884552"/>
              </p:ext>
            </p:extLst>
          </p:nvPr>
        </p:nvGraphicFramePr>
        <p:xfrm>
          <a:off x="531813" y="804863"/>
          <a:ext cx="7861300" cy="3576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702972" progId="Word.Document.12">
                  <p:embed/>
                </p:oleObj>
              </mc:Choice>
              <mc:Fallback>
                <p:oleObj name="Document" r:id="rId2" imgW="8129635" imgH="3702972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35766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43220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D1171C8D-6327-4622-A38D-DA77EB5ED0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32849144"/>
              </p:ext>
            </p:extLst>
          </p:nvPr>
        </p:nvGraphicFramePr>
        <p:xfrm>
          <a:off x="504825" y="1624013"/>
          <a:ext cx="8188325" cy="4625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4617549" progId="Word.Document.12">
                  <p:embed/>
                </p:oleObj>
              </mc:Choice>
              <mc:Fallback>
                <p:oleObj name="Document" r:id="rId2" imgW="8153322" imgH="4617549" progId="Word.Document.12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D1171C8D-6327-4622-A38D-DA77EB5ED0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04825" y="1624013"/>
                        <a:ext cx="8188325" cy="46259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B8DC3E65-1ED8-4E27-8166-5B4FC188AF4F}"/>
              </a:ext>
            </a:extLst>
          </p:cNvPr>
          <p:cNvSpPr txBox="1"/>
          <p:nvPr/>
        </p:nvSpPr>
        <p:spPr>
          <a:xfrm>
            <a:off x="384870" y="772240"/>
            <a:ext cx="90877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0293B8"/>
                </a:solidFill>
              </a:rPr>
              <a:t>4.</a:t>
            </a:r>
            <a:r>
              <a:rPr lang="en-US" altLang="zh-CN" b="1"/>
              <a:t> </a:t>
            </a:r>
            <a:r>
              <a:rPr lang="en-US" altLang="zh-CN" sz="3600" b="1">
                <a:solidFill>
                  <a:srgbClr val="0293B8"/>
                </a:solidFill>
              </a:rPr>
              <a:t>Matlab</a:t>
            </a:r>
            <a:r>
              <a:rPr lang="zh-CN" altLang="zh-CN" sz="3600" b="1">
                <a:solidFill>
                  <a:srgbClr val="0293B8"/>
                </a:solidFill>
              </a:rPr>
              <a:t>实现</a:t>
            </a:r>
            <a:endParaRPr lang="zh-CN" altLang="en-US" sz="3600" b="1" dirty="0">
              <a:solidFill>
                <a:srgbClr val="0293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1849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25203111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2755" progId="Word.Document.12">
                  <p:embed/>
                </p:oleObj>
              </mc:Choice>
              <mc:Fallback>
                <p:oleObj name="Document" r:id="rId2" imgW="8129635" imgH="29227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28770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62316770"/>
              </p:ext>
            </p:extLst>
          </p:nvPr>
        </p:nvGraphicFramePr>
        <p:xfrm>
          <a:off x="531813" y="804863"/>
          <a:ext cx="7861300" cy="3194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306740" progId="Word.Document.12">
                  <p:embed/>
                </p:oleObj>
              </mc:Choice>
              <mc:Fallback>
                <p:oleObj name="Document" r:id="rId2" imgW="8129635" imgH="3306740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3194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05655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52493536"/>
              </p:ext>
            </p:extLst>
          </p:nvPr>
        </p:nvGraphicFramePr>
        <p:xfrm>
          <a:off x="531813" y="804863"/>
          <a:ext cx="7861300" cy="5172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352380" progId="Word.Document.12">
                  <p:embed/>
                </p:oleObj>
              </mc:Choice>
              <mc:Fallback>
                <p:oleObj name="Document" r:id="rId2" imgW="8129635" imgH="5352380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5172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93177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7168875"/>
              </p:ext>
            </p:extLst>
          </p:nvPr>
        </p:nvGraphicFramePr>
        <p:xfrm>
          <a:off x="641350" y="498475"/>
          <a:ext cx="7861300" cy="6359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793278" progId="Word.Document.12">
                  <p:embed/>
                </p:oleObj>
              </mc:Choice>
              <mc:Fallback>
                <p:oleObj name="Document" r:id="rId2" imgW="8129635" imgH="5793278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41350" y="498475"/>
                        <a:ext cx="7861300" cy="6359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19220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7117639"/>
              </p:ext>
            </p:extLst>
          </p:nvPr>
        </p:nvGraphicFramePr>
        <p:xfrm>
          <a:off x="531813" y="804863"/>
          <a:ext cx="7861300" cy="4818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987486" progId="Word.Document.12">
                  <p:embed/>
                </p:oleObj>
              </mc:Choice>
              <mc:Fallback>
                <p:oleObj name="Document" r:id="rId2" imgW="8129635" imgH="4987486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48180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18088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D70F9B60-E11D-4496-A56A-4CDB049791C9}"/>
              </a:ext>
            </a:extLst>
          </p:cNvPr>
          <p:cNvSpPr txBox="1"/>
          <p:nvPr/>
        </p:nvSpPr>
        <p:spPr>
          <a:xfrm>
            <a:off x="137833" y="1681806"/>
            <a:ext cx="8535520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66700" algn="just"/>
            <a:r>
              <a:rPr lang="en-US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clc, clear, close all</a:t>
            </a:r>
            <a:endParaRPr lang="zh-CN" altLang="zh-CN" sz="2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a=readmatrix('data7_19.txt')' %</a:t>
            </a:r>
            <a:r>
              <a:rPr lang="zh-CN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注意矩阵转置</a:t>
            </a:r>
            <a:endParaRPr lang="zh-CN" altLang="zh-CN" sz="2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[p,t,st]=anova1(a)</a:t>
            </a:r>
            <a:endParaRPr lang="zh-CN" altLang="zh-CN" sz="2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Fa=finv(0.95, t{2,3}, t{3,3})  %</a:t>
            </a:r>
            <a:r>
              <a:rPr lang="zh-CN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计算</a:t>
            </a:r>
            <a:r>
              <a:rPr lang="en-US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F</a:t>
            </a:r>
            <a:r>
              <a:rPr lang="zh-CN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分布的上</a:t>
            </a:r>
            <a:r>
              <a:rPr lang="en-US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alpha</a:t>
            </a:r>
            <a:r>
              <a:rPr lang="zh-CN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分位数</a:t>
            </a:r>
            <a:endParaRPr lang="zh-CN" altLang="zh-CN" sz="2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92471931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3DF7DC0-9AEC-4FC3-AD92-1B7907AC0806}"/>
              </a:ext>
            </a:extLst>
          </p:cNvPr>
          <p:cNvSpPr txBox="1"/>
          <p:nvPr/>
        </p:nvSpPr>
        <p:spPr>
          <a:xfrm>
            <a:off x="384870" y="574120"/>
            <a:ext cx="750183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200" b="1">
                <a:solidFill>
                  <a:srgbClr val="319095"/>
                </a:solidFill>
              </a:rPr>
              <a:t>7.3.2  </a:t>
            </a:r>
            <a:r>
              <a:rPr lang="zh-CN" altLang="en-US" sz="4200" b="1">
                <a:solidFill>
                  <a:srgbClr val="319095"/>
                </a:solidFill>
              </a:rPr>
              <a:t>双</a:t>
            </a:r>
            <a:r>
              <a:rPr lang="zh-CN" altLang="zh-CN" sz="4200" b="1">
                <a:solidFill>
                  <a:srgbClr val="319095"/>
                </a:solidFill>
              </a:rPr>
              <a:t>因素方差分析方法</a:t>
            </a:r>
            <a:endParaRPr lang="zh-CN" altLang="en-US" sz="4200" b="1" dirty="0">
              <a:solidFill>
                <a:srgbClr val="319095"/>
              </a:solidFill>
            </a:endParaRPr>
          </a:p>
        </p:txBody>
      </p:sp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F9CD71D5-D49B-4ECC-AB36-39FBCF3AE90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65586856"/>
              </p:ext>
            </p:extLst>
          </p:nvPr>
        </p:nvGraphicFramePr>
        <p:xfrm>
          <a:off x="443706" y="1327150"/>
          <a:ext cx="8256587" cy="420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3" imgW="8548607" imgH="4361283" progId="Word.Document.12">
                  <p:embed/>
                </p:oleObj>
              </mc:Choice>
              <mc:Fallback>
                <p:oleObj name="Document" r:id="rId3" imgW="8548607" imgH="4361283" progId="Word.Document.12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F9CD71D5-D49B-4ECC-AB36-39FBCF3AE90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43706" y="1327150"/>
                        <a:ext cx="8256587" cy="420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58710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D1171C8D-6327-4622-A38D-DA77EB5ED0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21935817"/>
              </p:ext>
            </p:extLst>
          </p:nvPr>
        </p:nvGraphicFramePr>
        <p:xfrm>
          <a:off x="504825" y="1624013"/>
          <a:ext cx="8188325" cy="3698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3702612" progId="Word.Document.12">
                  <p:embed/>
                </p:oleObj>
              </mc:Choice>
              <mc:Fallback>
                <p:oleObj name="Document" r:id="rId2" imgW="8153322" imgH="3702612" progId="Word.Document.12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D1171C8D-6327-4622-A38D-DA77EB5ED0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04825" y="1624013"/>
                        <a:ext cx="8188325" cy="3698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B8DC3E65-1ED8-4E27-8166-5B4FC188AF4F}"/>
              </a:ext>
            </a:extLst>
          </p:cNvPr>
          <p:cNvSpPr txBox="1"/>
          <p:nvPr/>
        </p:nvSpPr>
        <p:spPr>
          <a:xfrm>
            <a:off x="384870" y="772240"/>
            <a:ext cx="90877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0293B8"/>
                </a:solidFill>
              </a:rPr>
              <a:t>1.</a:t>
            </a:r>
            <a:r>
              <a:rPr lang="zh-CN" altLang="en-US" sz="3600" b="1">
                <a:solidFill>
                  <a:srgbClr val="0293B8"/>
                </a:solidFill>
              </a:rPr>
              <a:t>数学模型</a:t>
            </a:r>
            <a:endParaRPr lang="zh-CN" altLang="en-US" sz="3600" b="1" dirty="0">
              <a:solidFill>
                <a:srgbClr val="0293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9719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95027724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2755" progId="Word.Document.12">
                  <p:embed/>
                </p:oleObj>
              </mc:Choice>
              <mc:Fallback>
                <p:oleObj name="Document" r:id="rId2" imgW="8129635" imgH="29227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53665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416908"/>
              </p:ext>
            </p:extLst>
          </p:nvPr>
        </p:nvGraphicFramePr>
        <p:xfrm>
          <a:off x="641350" y="562769"/>
          <a:ext cx="7861300" cy="5732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938083" progId="Word.Document.12">
                  <p:embed/>
                </p:oleObj>
              </mc:Choice>
              <mc:Fallback>
                <p:oleObj name="Document" r:id="rId2" imgW="8129635" imgH="5938083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41350" y="562769"/>
                        <a:ext cx="7861300" cy="5732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66312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4775567"/>
              </p:ext>
            </p:extLst>
          </p:nvPr>
        </p:nvGraphicFramePr>
        <p:xfrm>
          <a:off x="531813" y="804863"/>
          <a:ext cx="7861300" cy="5922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650635" progId="Word.Document.12">
                  <p:embed/>
                </p:oleObj>
              </mc:Choice>
              <mc:Fallback>
                <p:oleObj name="Document" r:id="rId2" imgW="8129635" imgH="565063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59229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10213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D1171C8D-6327-4622-A38D-DA77EB5ED0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85329064"/>
              </p:ext>
            </p:extLst>
          </p:nvPr>
        </p:nvGraphicFramePr>
        <p:xfrm>
          <a:off x="477837" y="1274389"/>
          <a:ext cx="8188325" cy="5718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5708629" progId="Word.Document.12">
                  <p:embed/>
                </p:oleObj>
              </mc:Choice>
              <mc:Fallback>
                <p:oleObj name="Document" r:id="rId2" imgW="8153322" imgH="5708629" progId="Word.Document.12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D1171C8D-6327-4622-A38D-DA77EB5ED0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77837" y="1274389"/>
                        <a:ext cx="8188325" cy="57181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B8DC3E65-1ED8-4E27-8166-5B4FC188AF4F}"/>
              </a:ext>
            </a:extLst>
          </p:cNvPr>
          <p:cNvSpPr txBox="1"/>
          <p:nvPr/>
        </p:nvSpPr>
        <p:spPr>
          <a:xfrm>
            <a:off x="384870" y="772240"/>
            <a:ext cx="90877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0293B8"/>
                </a:solidFill>
              </a:rPr>
              <a:t>2.</a:t>
            </a:r>
            <a:r>
              <a:rPr lang="zh-CN" altLang="zh-CN" sz="3600" b="1">
                <a:solidFill>
                  <a:srgbClr val="0293B8"/>
                </a:solidFill>
              </a:rPr>
              <a:t>无交互影响的双因素方差分析</a:t>
            </a:r>
            <a:endParaRPr lang="zh-CN" altLang="en-US" sz="3600" b="1" dirty="0">
              <a:solidFill>
                <a:srgbClr val="0293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2942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22F6FB67-F5EB-4A2C-A40A-47A5C4EAF763}"/>
              </a:ext>
            </a:extLst>
          </p:cNvPr>
          <p:cNvSpPr txBox="1"/>
          <p:nvPr/>
        </p:nvSpPr>
        <p:spPr>
          <a:xfrm>
            <a:off x="747992" y="1262280"/>
            <a:ext cx="7648015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76225" algn="just"/>
            <a:r>
              <a:rPr lang="en-US" altLang="zh-CN" sz="28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clc, clear</a:t>
            </a:r>
            <a:endParaRPr lang="zh-CN" altLang="zh-CN" sz="2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28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x1=[6.683, 6.681, 6.676, 6.678, 6.679, 6.672];</a:t>
            </a:r>
            <a:endParaRPr lang="zh-CN" altLang="zh-CN" sz="2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28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x2=[6.661, 6.661, 6.667, 6.667, 6.664];</a:t>
            </a:r>
            <a:endParaRPr lang="zh-CN" altLang="zh-CN" sz="2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28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[h1,p1,ci1,st1]=ttest(x1,mean(x1),'Alpha',0.1) %</a:t>
            </a:r>
            <a:r>
              <a:rPr lang="zh-CN" altLang="zh-CN" sz="28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均值检验和区间估计</a:t>
            </a:r>
            <a:endParaRPr lang="zh-CN" altLang="zh-CN" sz="2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28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[h2,p2,ci2,st2]=ttest(x2,mean(x2),'Alpha',0.1)</a:t>
            </a:r>
            <a:endParaRPr lang="zh-CN" altLang="zh-CN" sz="2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28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[h3,p3,ci3,st3]=vartest(x1,var(x1),'Alpha',0.1) %</a:t>
            </a:r>
            <a:r>
              <a:rPr lang="zh-CN" altLang="zh-CN" sz="28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方差检验和区间估计</a:t>
            </a:r>
            <a:endParaRPr lang="zh-CN" altLang="zh-CN" sz="2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28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[h4,p4,ci4,st4]=vartest(x2,var(x1),'Alpha',0.1)</a:t>
            </a:r>
            <a:endParaRPr lang="zh-CN" altLang="zh-CN" sz="2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17603438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55209725"/>
              </p:ext>
            </p:extLst>
          </p:nvPr>
        </p:nvGraphicFramePr>
        <p:xfrm>
          <a:off x="531813" y="804863"/>
          <a:ext cx="7861300" cy="4462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624033" progId="Word.Document.12">
                  <p:embed/>
                </p:oleObj>
              </mc:Choice>
              <mc:Fallback>
                <p:oleObj name="Document" r:id="rId2" imgW="8129635" imgH="4624033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4462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02655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94389434"/>
              </p:ext>
            </p:extLst>
          </p:nvPr>
        </p:nvGraphicFramePr>
        <p:xfrm>
          <a:off x="531813" y="501650"/>
          <a:ext cx="7861300" cy="5854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6062356" progId="Word.Document.12">
                  <p:embed/>
                </p:oleObj>
              </mc:Choice>
              <mc:Fallback>
                <p:oleObj name="Document" r:id="rId2" imgW="8129635" imgH="6062356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501650"/>
                        <a:ext cx="7861300" cy="5854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34296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22298380"/>
              </p:ext>
            </p:extLst>
          </p:nvPr>
        </p:nvGraphicFramePr>
        <p:xfrm>
          <a:off x="531813" y="804863"/>
          <a:ext cx="7861300" cy="3821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964846" progId="Word.Document.12">
                  <p:embed/>
                </p:oleObj>
              </mc:Choice>
              <mc:Fallback>
                <p:oleObj name="Document" r:id="rId2" imgW="8129635" imgH="3964846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38211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65672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64625325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2755" progId="Word.Document.12">
                  <p:embed/>
                </p:oleObj>
              </mc:Choice>
              <mc:Fallback>
                <p:oleObj name="Document" r:id="rId2" imgW="8129635" imgH="29227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37762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72865400"/>
              </p:ext>
            </p:extLst>
          </p:nvPr>
        </p:nvGraphicFramePr>
        <p:xfrm>
          <a:off x="531813" y="804863"/>
          <a:ext cx="7861300" cy="3889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036888" progId="Word.Document.12">
                  <p:embed/>
                </p:oleObj>
              </mc:Choice>
              <mc:Fallback>
                <p:oleObj name="Document" r:id="rId2" imgW="8129635" imgH="4036888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3889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84689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28257555"/>
              </p:ext>
            </p:extLst>
          </p:nvPr>
        </p:nvGraphicFramePr>
        <p:xfrm>
          <a:off x="531813" y="804863"/>
          <a:ext cx="7861300" cy="5268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456841" progId="Word.Document.12">
                  <p:embed/>
                </p:oleObj>
              </mc:Choice>
              <mc:Fallback>
                <p:oleObj name="Document" r:id="rId2" imgW="8129635" imgH="5456841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52689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99620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27108611"/>
              </p:ext>
            </p:extLst>
          </p:nvPr>
        </p:nvGraphicFramePr>
        <p:xfrm>
          <a:off x="531813" y="804863"/>
          <a:ext cx="7861300" cy="6073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6297214" progId="Word.Document.12">
                  <p:embed/>
                </p:oleObj>
              </mc:Choice>
              <mc:Fallback>
                <p:oleObj name="Document" r:id="rId2" imgW="8129635" imgH="629721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60737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07613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D1171C8D-6327-4622-A38D-DA77EB5ED0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38569548"/>
              </p:ext>
            </p:extLst>
          </p:nvPr>
        </p:nvGraphicFramePr>
        <p:xfrm>
          <a:off x="504825" y="1624013"/>
          <a:ext cx="8188325" cy="3698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3702612" progId="Word.Document.12">
                  <p:embed/>
                </p:oleObj>
              </mc:Choice>
              <mc:Fallback>
                <p:oleObj name="Document" r:id="rId2" imgW="8153322" imgH="3702612" progId="Word.Document.12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D1171C8D-6327-4622-A38D-DA77EB5ED0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04825" y="1624013"/>
                        <a:ext cx="8188325" cy="3698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B8DC3E65-1ED8-4E27-8166-5B4FC188AF4F}"/>
              </a:ext>
            </a:extLst>
          </p:cNvPr>
          <p:cNvSpPr txBox="1"/>
          <p:nvPr/>
        </p:nvSpPr>
        <p:spPr>
          <a:xfrm>
            <a:off x="384870" y="772240"/>
            <a:ext cx="90877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0293B8"/>
                </a:solidFill>
              </a:rPr>
              <a:t>3.</a:t>
            </a:r>
            <a:r>
              <a:rPr lang="zh-CN" altLang="zh-CN" sz="3600" b="1">
                <a:solidFill>
                  <a:srgbClr val="0293B8"/>
                </a:solidFill>
              </a:rPr>
              <a:t>关于交互效应的双因素方差分析</a:t>
            </a:r>
          </a:p>
        </p:txBody>
      </p:sp>
    </p:spTree>
    <p:extLst>
      <p:ext uri="{BB962C8B-B14F-4D97-AF65-F5344CB8AC3E}">
        <p14:creationId xmlns:p14="http://schemas.microsoft.com/office/powerpoint/2010/main" val="3615288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17782656"/>
              </p:ext>
            </p:extLst>
          </p:nvPr>
        </p:nvGraphicFramePr>
        <p:xfrm>
          <a:off x="531813" y="484188"/>
          <a:ext cx="7861300" cy="6373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6594028" progId="Word.Document.12">
                  <p:embed/>
                </p:oleObj>
              </mc:Choice>
              <mc:Fallback>
                <p:oleObj name="Document" r:id="rId2" imgW="8129635" imgH="6594028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484188"/>
                        <a:ext cx="7861300" cy="63738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4458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08419960"/>
              </p:ext>
            </p:extLst>
          </p:nvPr>
        </p:nvGraphicFramePr>
        <p:xfrm>
          <a:off x="531813" y="804863"/>
          <a:ext cx="7861300" cy="492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100232" progId="Word.Document.12">
                  <p:embed/>
                </p:oleObj>
              </mc:Choice>
              <mc:Fallback>
                <p:oleObj name="Document" r:id="rId2" imgW="8129635" imgH="5100232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4927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56367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78998588"/>
              </p:ext>
            </p:extLst>
          </p:nvPr>
        </p:nvGraphicFramePr>
        <p:xfrm>
          <a:off x="531813" y="804863"/>
          <a:ext cx="7861300" cy="543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620377" progId="Word.Document.12">
                  <p:embed/>
                </p:oleObj>
              </mc:Choice>
              <mc:Fallback>
                <p:oleObj name="Document" r:id="rId2" imgW="8129635" imgH="5620377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54324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04745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47815251"/>
              </p:ext>
            </p:extLst>
          </p:nvPr>
        </p:nvGraphicFramePr>
        <p:xfrm>
          <a:off x="531813" y="804863"/>
          <a:ext cx="7861300" cy="4149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297681" progId="Word.Document.12">
                  <p:embed/>
                </p:oleObj>
              </mc:Choice>
              <mc:Fallback>
                <p:oleObj name="Document" r:id="rId2" imgW="8129635" imgH="4297681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4149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44163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591892"/>
              </p:ext>
            </p:extLst>
          </p:nvPr>
        </p:nvGraphicFramePr>
        <p:xfrm>
          <a:off x="531813" y="804863"/>
          <a:ext cx="7861300" cy="4708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872218" progId="Word.Document.12">
                  <p:embed/>
                </p:oleObj>
              </mc:Choice>
              <mc:Fallback>
                <p:oleObj name="Document" r:id="rId2" imgW="8129635" imgH="4872218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4708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59704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D1171C8D-6327-4622-A38D-DA77EB5ED0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04448257"/>
              </p:ext>
            </p:extLst>
          </p:nvPr>
        </p:nvGraphicFramePr>
        <p:xfrm>
          <a:off x="504825" y="1624013"/>
          <a:ext cx="8188325" cy="492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80465" imgH="5327525" progId="Word.Document.12">
                  <p:embed/>
                </p:oleObj>
              </mc:Choice>
              <mc:Fallback>
                <p:oleObj name="Document" r:id="rId2" imgW="8180465" imgH="5327525" progId="Word.Document.12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D1171C8D-6327-4622-A38D-DA77EB5ED0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04825" y="1624013"/>
                        <a:ext cx="8188325" cy="4927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B8DC3E65-1ED8-4E27-8166-5B4FC188AF4F}"/>
              </a:ext>
            </a:extLst>
          </p:cNvPr>
          <p:cNvSpPr txBox="1"/>
          <p:nvPr/>
        </p:nvSpPr>
        <p:spPr>
          <a:xfrm>
            <a:off x="384870" y="772240"/>
            <a:ext cx="90877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0293B8"/>
                </a:solidFill>
              </a:rPr>
              <a:t>4.</a:t>
            </a:r>
            <a:r>
              <a:rPr lang="en-US" altLang="zh-CN" b="1"/>
              <a:t> </a:t>
            </a:r>
            <a:r>
              <a:rPr lang="en-US" altLang="zh-CN" sz="3600" b="1">
                <a:solidFill>
                  <a:srgbClr val="0293B8"/>
                </a:solidFill>
              </a:rPr>
              <a:t>Matlab</a:t>
            </a:r>
            <a:r>
              <a:rPr lang="zh-CN" altLang="zh-CN" sz="3600" b="1">
                <a:solidFill>
                  <a:srgbClr val="0293B8"/>
                </a:solidFill>
              </a:rPr>
              <a:t>实现</a:t>
            </a:r>
            <a:endParaRPr lang="zh-CN" altLang="en-US" sz="3600" b="1" dirty="0">
              <a:solidFill>
                <a:srgbClr val="0293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04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26541441"/>
              </p:ext>
            </p:extLst>
          </p:nvPr>
        </p:nvGraphicFramePr>
        <p:xfrm>
          <a:off x="531813" y="804863"/>
          <a:ext cx="7861300" cy="4708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881944" progId="Word.Document.12">
                  <p:embed/>
                </p:oleObj>
              </mc:Choice>
              <mc:Fallback>
                <p:oleObj name="Document" r:id="rId2" imgW="8129635" imgH="488194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4708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07807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55627829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203359" progId="Word.Document.12">
                  <p:embed/>
                </p:oleObj>
              </mc:Choice>
              <mc:Fallback>
                <p:oleObj name="Document" r:id="rId2" imgW="8129635" imgH="3203359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1FEC77F6-4D90-4F2C-B955-E3CDEFFA3845}"/>
              </a:ext>
            </a:extLst>
          </p:cNvPr>
          <p:cNvSpPr txBox="1"/>
          <p:nvPr/>
        </p:nvSpPr>
        <p:spPr>
          <a:xfrm>
            <a:off x="1025339" y="3616325"/>
            <a:ext cx="5654488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711835" algn="just"/>
            <a:r>
              <a:rPr lang="en-US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clc, clear, close all</a:t>
            </a:r>
            <a:endParaRPr lang="zh-CN" altLang="zh-CN" sz="2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711835" algn="just"/>
            <a:r>
              <a:rPr lang="en-US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a=readmatrix('data7_20.txt')</a:t>
            </a:r>
            <a:endParaRPr lang="zh-CN" altLang="zh-CN" sz="2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711835" algn="just"/>
            <a:r>
              <a:rPr lang="en-US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[p,t,st]=anova2(a)</a:t>
            </a:r>
            <a:endParaRPr lang="zh-CN" altLang="zh-CN" sz="2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92048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61109422"/>
              </p:ext>
            </p:extLst>
          </p:nvPr>
        </p:nvGraphicFramePr>
        <p:xfrm>
          <a:off x="531813" y="804863"/>
          <a:ext cx="7861300" cy="5405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603087" progId="Word.Document.12">
                  <p:embed/>
                </p:oleObj>
              </mc:Choice>
              <mc:Fallback>
                <p:oleObj name="Document" r:id="rId2" imgW="8129635" imgH="5603087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54054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07405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98012235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2755" progId="Word.Document.12">
                  <p:embed/>
                </p:oleObj>
              </mc:Choice>
              <mc:Fallback>
                <p:oleObj name="Document" r:id="rId2" imgW="8129635" imgH="29227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03214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28773203"/>
              </p:ext>
            </p:extLst>
          </p:nvPr>
        </p:nvGraphicFramePr>
        <p:xfrm>
          <a:off x="531813" y="804863"/>
          <a:ext cx="7861300" cy="4176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321815" progId="Word.Document.12">
                  <p:embed/>
                </p:oleObj>
              </mc:Choice>
              <mc:Fallback>
                <p:oleObj name="Document" r:id="rId2" imgW="8129635" imgH="432181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41767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78922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37736946"/>
              </p:ext>
            </p:extLst>
          </p:nvPr>
        </p:nvGraphicFramePr>
        <p:xfrm>
          <a:off x="531813" y="804863"/>
          <a:ext cx="7861300" cy="305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171661" progId="Word.Document.12">
                  <p:embed/>
                </p:oleObj>
              </mc:Choice>
              <mc:Fallback>
                <p:oleObj name="Document" r:id="rId2" imgW="8129635" imgH="3171661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3057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63749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93812578"/>
              </p:ext>
            </p:extLst>
          </p:nvPr>
        </p:nvGraphicFramePr>
        <p:xfrm>
          <a:off x="531813" y="804863"/>
          <a:ext cx="7861300" cy="3862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002668" progId="Word.Document.12">
                  <p:embed/>
                </p:oleObj>
              </mc:Choice>
              <mc:Fallback>
                <p:oleObj name="Document" r:id="rId2" imgW="8129635" imgH="4002668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38623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562E445C-1D59-4160-8526-53FF4D1598CE}"/>
              </a:ext>
            </a:extLst>
          </p:cNvPr>
          <p:cNvSpPr txBox="1"/>
          <p:nvPr/>
        </p:nvSpPr>
        <p:spPr>
          <a:xfrm>
            <a:off x="931209" y="4486853"/>
            <a:ext cx="5654488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66700" algn="just"/>
            <a:r>
              <a:rPr lang="en-US" altLang="zh-CN" sz="28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clc, clear, close all</a:t>
            </a:r>
            <a:endParaRPr lang="zh-CN" altLang="zh-CN" sz="2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28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a=readmatrix('data7_21.txt')'  %</a:t>
            </a:r>
            <a:r>
              <a:rPr lang="zh-CN" altLang="zh-CN" sz="28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注意矩阵转置 </a:t>
            </a:r>
            <a:endParaRPr lang="zh-CN" altLang="zh-CN" sz="2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28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[p,t,st]=anova2(a,2)</a:t>
            </a:r>
            <a:endParaRPr lang="zh-CN" altLang="zh-CN" sz="2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59609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20284967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2755" progId="Word.Document.12">
                  <p:embed/>
                </p:oleObj>
              </mc:Choice>
              <mc:Fallback>
                <p:oleObj name="Document" r:id="rId2" imgW="8129635" imgH="29227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89383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层">
            <a:extLst>
              <a:ext uri="{FF2B5EF4-FFF2-40B4-BE49-F238E27FC236}">
                <a16:creationId xmlns:a16="http://schemas.microsoft.com/office/drawing/2014/main" id="{74BAD145-AB42-4135-BB73-9ABB57E581AC}"/>
              </a:ext>
            </a:extLst>
          </p:cNvPr>
          <p:cNvSpPr txBox="1"/>
          <p:nvPr/>
        </p:nvSpPr>
        <p:spPr bwMode="auto">
          <a:xfrm>
            <a:off x="3436737" y="3171111"/>
            <a:ext cx="6706442" cy="830972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zh-CN" altLang="en-US" sz="46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回归分析</a:t>
            </a:r>
            <a:endParaRPr lang="zh-CN" altLang="en-US" sz="46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标题层">
            <a:extLst>
              <a:ext uri="{FF2B5EF4-FFF2-40B4-BE49-F238E27FC236}">
                <a16:creationId xmlns:a16="http://schemas.microsoft.com/office/drawing/2014/main" id="{A017B4FF-92DC-44DD-8AFD-8DA6C8A674C5}"/>
              </a:ext>
            </a:extLst>
          </p:cNvPr>
          <p:cNvSpPr txBox="1"/>
          <p:nvPr/>
        </p:nvSpPr>
        <p:spPr bwMode="auto">
          <a:xfrm>
            <a:off x="3436737" y="3171111"/>
            <a:ext cx="1434038" cy="861750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48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04</a:t>
            </a:r>
            <a:endParaRPr lang="zh-CN" altLang="en-US" sz="4800" kern="0" dirty="0">
              <a:solidFill>
                <a:schemeClr val="tx1">
                  <a:lumMod val="85000"/>
                  <a:lumOff val="15000"/>
                </a:schemeClr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1730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0" grpId="0"/>
    </p:bld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3DF7DC0-9AEC-4FC3-AD92-1B7907AC0806}"/>
              </a:ext>
            </a:extLst>
          </p:cNvPr>
          <p:cNvSpPr txBox="1"/>
          <p:nvPr/>
        </p:nvSpPr>
        <p:spPr>
          <a:xfrm>
            <a:off x="384869" y="574120"/>
            <a:ext cx="811619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200" b="1">
                <a:solidFill>
                  <a:srgbClr val="319095"/>
                </a:solidFill>
              </a:rPr>
              <a:t>7.4.1</a:t>
            </a:r>
            <a:r>
              <a:rPr lang="zh-CN" altLang="zh-CN" sz="4200" b="1">
                <a:solidFill>
                  <a:srgbClr val="319095"/>
                </a:solidFill>
              </a:rPr>
              <a:t>多元线性回归</a:t>
            </a:r>
          </a:p>
          <a:p>
            <a:endParaRPr lang="zh-CN" altLang="en-US" sz="4200" b="1" dirty="0">
              <a:solidFill>
                <a:srgbClr val="319095"/>
              </a:solidFill>
            </a:endParaRPr>
          </a:p>
        </p:txBody>
      </p:sp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F9CD71D5-D49B-4ECC-AB36-39FBCF3AE90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54900488"/>
              </p:ext>
            </p:extLst>
          </p:nvPr>
        </p:nvGraphicFramePr>
        <p:xfrm>
          <a:off x="382588" y="2074863"/>
          <a:ext cx="8256587" cy="3562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3" imgW="8548607" imgH="3686936" progId="Word.Document.12">
                  <p:embed/>
                </p:oleObj>
              </mc:Choice>
              <mc:Fallback>
                <p:oleObj name="Document" r:id="rId3" imgW="8548607" imgH="3686936" progId="Word.Document.12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F9CD71D5-D49B-4ECC-AB36-39FBCF3AE90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82588" y="2074863"/>
                        <a:ext cx="8256587" cy="3562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文本框 5">
            <a:extLst>
              <a:ext uri="{FF2B5EF4-FFF2-40B4-BE49-F238E27FC236}">
                <a16:creationId xmlns:a16="http://schemas.microsoft.com/office/drawing/2014/main" id="{7853DD38-8ADB-4DA9-95AB-17849D1D9115}"/>
              </a:ext>
            </a:extLst>
          </p:cNvPr>
          <p:cNvSpPr txBox="1"/>
          <p:nvPr/>
        </p:nvSpPr>
        <p:spPr>
          <a:xfrm>
            <a:off x="384870" y="1427560"/>
            <a:ext cx="6316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0293B8"/>
                </a:solidFill>
              </a:rPr>
              <a:t>1.</a:t>
            </a:r>
            <a:r>
              <a:rPr lang="zh-CN" altLang="en-US" sz="3600" b="1">
                <a:solidFill>
                  <a:srgbClr val="0293B8"/>
                </a:solidFill>
              </a:rPr>
              <a:t>模型</a:t>
            </a:r>
            <a:endParaRPr lang="en-US" altLang="zh-CN" sz="3600" b="1" dirty="0">
              <a:solidFill>
                <a:srgbClr val="0293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756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56332858"/>
              </p:ext>
            </p:extLst>
          </p:nvPr>
        </p:nvGraphicFramePr>
        <p:xfrm>
          <a:off x="531813" y="804863"/>
          <a:ext cx="7861300" cy="5322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634786" progId="Word.Document.12">
                  <p:embed/>
                </p:oleObj>
              </mc:Choice>
              <mc:Fallback>
                <p:oleObj name="Document" r:id="rId2" imgW="8129635" imgH="5634786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53228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74466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84170306"/>
              </p:ext>
            </p:extLst>
          </p:nvPr>
        </p:nvGraphicFramePr>
        <p:xfrm>
          <a:off x="534988" y="806450"/>
          <a:ext cx="7545387" cy="2706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37152" imgH="2922551" progId="Word.Document.12">
                  <p:embed/>
                </p:oleObj>
              </mc:Choice>
              <mc:Fallback>
                <p:oleObj name="Document" r:id="rId2" imgW="8137152" imgH="2922551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4988" y="806450"/>
                        <a:ext cx="7545387" cy="27066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96396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D1171C8D-6327-4622-A38D-DA77EB5ED0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53372263"/>
              </p:ext>
            </p:extLst>
          </p:nvPr>
        </p:nvGraphicFramePr>
        <p:xfrm>
          <a:off x="504825" y="1624013"/>
          <a:ext cx="8188325" cy="4135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4133065" progId="Word.Document.12">
                  <p:embed/>
                </p:oleObj>
              </mc:Choice>
              <mc:Fallback>
                <p:oleObj name="Document" r:id="rId2" imgW="8153322" imgH="4133065" progId="Word.Document.12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D1171C8D-6327-4622-A38D-DA77EB5ED0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04825" y="1624013"/>
                        <a:ext cx="8188325" cy="41354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B8DC3E65-1ED8-4E27-8166-5B4FC188AF4F}"/>
              </a:ext>
            </a:extLst>
          </p:cNvPr>
          <p:cNvSpPr txBox="1"/>
          <p:nvPr/>
        </p:nvSpPr>
        <p:spPr>
          <a:xfrm>
            <a:off x="384870" y="772240"/>
            <a:ext cx="90877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0293B8"/>
                </a:solidFill>
              </a:rPr>
              <a:t>2.</a:t>
            </a:r>
            <a:r>
              <a:rPr lang="zh-CN" altLang="en-US" sz="3600" b="1">
                <a:solidFill>
                  <a:srgbClr val="0293B8"/>
                </a:solidFill>
              </a:rPr>
              <a:t> 参数估计</a:t>
            </a:r>
            <a:endParaRPr lang="zh-CN" altLang="en-US" sz="3600" b="1" dirty="0">
              <a:solidFill>
                <a:srgbClr val="0293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0926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1838633"/>
              </p:ext>
            </p:extLst>
          </p:nvPr>
        </p:nvGraphicFramePr>
        <p:xfrm>
          <a:off x="531813" y="804863"/>
          <a:ext cx="7861300" cy="5186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372552" progId="Word.Document.12">
                  <p:embed/>
                </p:oleObj>
              </mc:Choice>
              <mc:Fallback>
                <p:oleObj name="Document" r:id="rId2" imgW="8129635" imgH="5372552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51863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10485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01853750"/>
              </p:ext>
            </p:extLst>
          </p:nvPr>
        </p:nvGraphicFramePr>
        <p:xfrm>
          <a:off x="531813" y="804863"/>
          <a:ext cx="7861300" cy="5159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350579" progId="Word.Document.12">
                  <p:embed/>
                </p:oleObj>
              </mc:Choice>
              <mc:Fallback>
                <p:oleObj name="Document" r:id="rId2" imgW="8129635" imgH="5350579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5159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93487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53094356"/>
              </p:ext>
            </p:extLst>
          </p:nvPr>
        </p:nvGraphicFramePr>
        <p:xfrm>
          <a:off x="531813" y="804863"/>
          <a:ext cx="7861300" cy="3971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122258" progId="Word.Document.12">
                  <p:embed/>
                </p:oleObj>
              </mc:Choice>
              <mc:Fallback>
                <p:oleObj name="Document" r:id="rId2" imgW="8129635" imgH="4122258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3971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2808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05451863"/>
              </p:ext>
            </p:extLst>
          </p:nvPr>
        </p:nvGraphicFramePr>
        <p:xfrm>
          <a:off x="531813" y="804863"/>
          <a:ext cx="7861300" cy="3576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707295" progId="Word.Document.12">
                  <p:embed/>
                </p:oleObj>
              </mc:Choice>
              <mc:Fallback>
                <p:oleObj name="Document" r:id="rId2" imgW="8129635" imgH="370729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35766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02374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D1171C8D-6327-4622-A38D-DA77EB5ED0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26614078"/>
              </p:ext>
            </p:extLst>
          </p:nvPr>
        </p:nvGraphicFramePr>
        <p:xfrm>
          <a:off x="504825" y="1624013"/>
          <a:ext cx="8188325" cy="3698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3702612" progId="Word.Document.12">
                  <p:embed/>
                </p:oleObj>
              </mc:Choice>
              <mc:Fallback>
                <p:oleObj name="Document" r:id="rId2" imgW="8153322" imgH="3702612" progId="Word.Document.12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D1171C8D-6327-4622-A38D-DA77EB5ED0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04825" y="1624013"/>
                        <a:ext cx="8188325" cy="3698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B8DC3E65-1ED8-4E27-8166-5B4FC188AF4F}"/>
              </a:ext>
            </a:extLst>
          </p:cNvPr>
          <p:cNvSpPr txBox="1"/>
          <p:nvPr/>
        </p:nvSpPr>
        <p:spPr>
          <a:xfrm>
            <a:off x="384870" y="772240"/>
            <a:ext cx="90877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0293B8"/>
                </a:solidFill>
              </a:rPr>
              <a:t>3.</a:t>
            </a:r>
            <a:r>
              <a:rPr lang="zh-CN" altLang="en-US" sz="3600" b="1">
                <a:solidFill>
                  <a:srgbClr val="0293B8"/>
                </a:solidFill>
              </a:rPr>
              <a:t> 统计分析</a:t>
            </a:r>
            <a:endParaRPr lang="zh-CN" altLang="en-US" sz="3600" b="1" dirty="0">
              <a:solidFill>
                <a:srgbClr val="0293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350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B3106D5B-461E-45F2-B60E-F96A9E4D3B78}"/>
              </a:ext>
            </a:extLst>
          </p:cNvPr>
          <p:cNvSpPr txBox="1"/>
          <p:nvPr/>
        </p:nvSpPr>
        <p:spPr>
          <a:xfrm>
            <a:off x="1025338" y="1453206"/>
            <a:ext cx="7365626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76225" algn="just"/>
            <a:r>
              <a:rPr lang="en-US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clc, clear</a:t>
            </a:r>
            <a:endParaRPr lang="zh-CN" altLang="zh-CN" sz="2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x1=[6.683, 6.681, 6.676, 6.678, 6.679, 6.672];</a:t>
            </a:r>
            <a:endParaRPr lang="zh-CN" altLang="zh-CN" sz="2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x2=[6.661, 6.661, 6.667, 6.667, 6.664];</a:t>
            </a:r>
            <a:endParaRPr lang="zh-CN" altLang="zh-CN" sz="2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[h,p,ci,st]=ttest2(x1,x2,'Alpha',0.1)</a:t>
            </a:r>
            <a:endParaRPr lang="zh-CN" altLang="zh-CN" sz="2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28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 </a:t>
            </a:r>
            <a:endParaRPr lang="zh-CN" altLang="zh-CN" sz="2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48532451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99976237"/>
              </p:ext>
            </p:extLst>
          </p:nvPr>
        </p:nvGraphicFramePr>
        <p:xfrm>
          <a:off x="641350" y="914400"/>
          <a:ext cx="7888288" cy="3535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3670193" progId="Word.Document.12">
                  <p:embed/>
                </p:oleObj>
              </mc:Choice>
              <mc:Fallback>
                <p:oleObj name="Document" r:id="rId2" imgW="8153322" imgH="3670193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41350" y="914400"/>
                        <a:ext cx="7888288" cy="35353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09702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31398059"/>
              </p:ext>
            </p:extLst>
          </p:nvPr>
        </p:nvGraphicFramePr>
        <p:xfrm>
          <a:off x="531813" y="804863"/>
          <a:ext cx="7861300" cy="3998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139548" progId="Word.Document.12">
                  <p:embed/>
                </p:oleObj>
              </mc:Choice>
              <mc:Fallback>
                <p:oleObj name="Document" r:id="rId2" imgW="8129635" imgH="4139548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39989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28855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D1171C8D-6327-4622-A38D-DA77EB5ED0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6365330"/>
              </p:ext>
            </p:extLst>
          </p:nvPr>
        </p:nvGraphicFramePr>
        <p:xfrm>
          <a:off x="504825" y="1624013"/>
          <a:ext cx="8188325" cy="439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4391696" progId="Word.Document.12">
                  <p:embed/>
                </p:oleObj>
              </mc:Choice>
              <mc:Fallback>
                <p:oleObj name="Document" r:id="rId2" imgW="8153322" imgH="4391696" progId="Word.Document.12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D1171C8D-6327-4622-A38D-DA77EB5ED0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04825" y="1624013"/>
                        <a:ext cx="8188325" cy="4394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B8DC3E65-1ED8-4E27-8166-5B4FC188AF4F}"/>
              </a:ext>
            </a:extLst>
          </p:cNvPr>
          <p:cNvSpPr txBox="1"/>
          <p:nvPr/>
        </p:nvSpPr>
        <p:spPr>
          <a:xfrm>
            <a:off x="384870" y="772240"/>
            <a:ext cx="90877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0293B8"/>
                </a:solidFill>
              </a:rPr>
              <a:t>4.</a:t>
            </a:r>
            <a:r>
              <a:rPr lang="zh-CN" altLang="zh-CN" sz="3600" b="1">
                <a:solidFill>
                  <a:srgbClr val="0293B8"/>
                </a:solidFill>
              </a:rPr>
              <a:t>回归模型的假设检验</a:t>
            </a:r>
            <a:endParaRPr lang="zh-CN" altLang="en-US" sz="3600" b="1" dirty="0">
              <a:solidFill>
                <a:srgbClr val="0293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6945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46307655"/>
              </p:ext>
            </p:extLst>
          </p:nvPr>
        </p:nvGraphicFramePr>
        <p:xfrm>
          <a:off x="531813" y="804863"/>
          <a:ext cx="7861300" cy="408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227080" progId="Word.Document.12">
                  <p:embed/>
                </p:oleObj>
              </mc:Choice>
              <mc:Fallback>
                <p:oleObj name="Document" r:id="rId2" imgW="8129635" imgH="4227080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408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79349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36722171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2755" progId="Word.Document.12">
                  <p:embed/>
                </p:oleObj>
              </mc:Choice>
              <mc:Fallback>
                <p:oleObj name="Document" r:id="rId2" imgW="8129635" imgH="29227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8552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D1171C8D-6327-4622-A38D-DA77EB5ED0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96095271"/>
              </p:ext>
            </p:extLst>
          </p:nvPr>
        </p:nvGraphicFramePr>
        <p:xfrm>
          <a:off x="504825" y="1624013"/>
          <a:ext cx="8188325" cy="3698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4598818" progId="Word.Document.12">
                  <p:embed/>
                </p:oleObj>
              </mc:Choice>
              <mc:Fallback>
                <p:oleObj name="Document" r:id="rId2" imgW="8153322" imgH="4598818" progId="Word.Document.12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D1171C8D-6327-4622-A38D-DA77EB5ED0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04825" y="1624013"/>
                        <a:ext cx="8188325" cy="3698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B8DC3E65-1ED8-4E27-8166-5B4FC188AF4F}"/>
              </a:ext>
            </a:extLst>
          </p:cNvPr>
          <p:cNvSpPr txBox="1"/>
          <p:nvPr/>
        </p:nvSpPr>
        <p:spPr>
          <a:xfrm>
            <a:off x="384870" y="772240"/>
            <a:ext cx="90877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0293B8"/>
                </a:solidFill>
              </a:rPr>
              <a:t>5.</a:t>
            </a:r>
            <a:r>
              <a:rPr lang="zh-CN" altLang="zh-CN" sz="3600" b="1">
                <a:solidFill>
                  <a:srgbClr val="0293B8"/>
                </a:solidFill>
              </a:rPr>
              <a:t>回归系数的假设检验和区间估计</a:t>
            </a:r>
            <a:endParaRPr lang="zh-CN" altLang="en-US" sz="3600" b="1" dirty="0">
              <a:solidFill>
                <a:srgbClr val="0293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6026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88704821"/>
              </p:ext>
            </p:extLst>
          </p:nvPr>
        </p:nvGraphicFramePr>
        <p:xfrm>
          <a:off x="531813" y="804863"/>
          <a:ext cx="7861300" cy="4803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983523" progId="Word.Document.12">
                  <p:embed/>
                </p:oleObj>
              </mc:Choice>
              <mc:Fallback>
                <p:oleObj name="Document" r:id="rId2" imgW="8129635" imgH="4983523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48037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44366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D1171C8D-6327-4622-A38D-DA77EB5ED0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82169994"/>
              </p:ext>
            </p:extLst>
          </p:nvPr>
        </p:nvGraphicFramePr>
        <p:xfrm>
          <a:off x="504825" y="1624013"/>
          <a:ext cx="8188325" cy="5091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5080420" progId="Word.Document.12">
                  <p:embed/>
                </p:oleObj>
              </mc:Choice>
              <mc:Fallback>
                <p:oleObj name="Document" r:id="rId2" imgW="8153322" imgH="5080420" progId="Word.Document.12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D1171C8D-6327-4622-A38D-DA77EB5ED0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04825" y="1624013"/>
                        <a:ext cx="8188325" cy="50911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B8DC3E65-1ED8-4E27-8166-5B4FC188AF4F}"/>
              </a:ext>
            </a:extLst>
          </p:cNvPr>
          <p:cNvSpPr txBox="1"/>
          <p:nvPr/>
        </p:nvSpPr>
        <p:spPr>
          <a:xfrm>
            <a:off x="384870" y="772240"/>
            <a:ext cx="90877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0293B8"/>
                </a:solidFill>
              </a:rPr>
              <a:t>6.</a:t>
            </a:r>
            <a:r>
              <a:rPr lang="zh-CN" altLang="zh-CN" sz="3600" b="1">
                <a:solidFill>
                  <a:srgbClr val="0293B8"/>
                </a:solidFill>
              </a:rPr>
              <a:t>利用回归模型进行预测</a:t>
            </a:r>
            <a:endParaRPr lang="zh-CN" altLang="en-US" sz="3600" b="1" dirty="0">
              <a:solidFill>
                <a:srgbClr val="0293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6068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76889627"/>
              </p:ext>
            </p:extLst>
          </p:nvPr>
        </p:nvGraphicFramePr>
        <p:xfrm>
          <a:off x="531813" y="804863"/>
          <a:ext cx="7861300" cy="3125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239020" progId="Word.Document.12">
                  <p:embed/>
                </p:oleObj>
              </mc:Choice>
              <mc:Fallback>
                <p:oleObj name="Document" r:id="rId2" imgW="8129635" imgH="3239020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31257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34806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3DF7DC0-9AEC-4FC3-AD92-1B7907AC0806}"/>
              </a:ext>
            </a:extLst>
          </p:cNvPr>
          <p:cNvSpPr txBox="1"/>
          <p:nvPr/>
        </p:nvSpPr>
        <p:spPr>
          <a:xfrm>
            <a:off x="384869" y="574120"/>
            <a:ext cx="811619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200" b="1">
                <a:solidFill>
                  <a:srgbClr val="319095"/>
                </a:solidFill>
              </a:rPr>
              <a:t>7.4.2 </a:t>
            </a:r>
            <a:r>
              <a:rPr lang="zh-CN" altLang="zh-CN" sz="4200" b="1">
                <a:solidFill>
                  <a:srgbClr val="319095"/>
                </a:solidFill>
              </a:rPr>
              <a:t>多元</a:t>
            </a:r>
            <a:r>
              <a:rPr lang="zh-CN" altLang="en-US" sz="4200" b="1">
                <a:solidFill>
                  <a:srgbClr val="319095"/>
                </a:solidFill>
              </a:rPr>
              <a:t>二项式</a:t>
            </a:r>
            <a:r>
              <a:rPr lang="zh-CN" altLang="zh-CN" sz="4200" b="1">
                <a:solidFill>
                  <a:srgbClr val="319095"/>
                </a:solidFill>
              </a:rPr>
              <a:t>回归</a:t>
            </a:r>
          </a:p>
          <a:p>
            <a:endParaRPr lang="zh-CN" altLang="en-US" sz="4200" b="1" dirty="0">
              <a:solidFill>
                <a:srgbClr val="319095"/>
              </a:solidFill>
            </a:endParaRPr>
          </a:p>
        </p:txBody>
      </p:sp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F9CD71D5-D49B-4ECC-AB36-39FBCF3AE90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18932809"/>
              </p:ext>
            </p:extLst>
          </p:nvPr>
        </p:nvGraphicFramePr>
        <p:xfrm>
          <a:off x="382588" y="2074863"/>
          <a:ext cx="8256587" cy="3562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3" imgW="8548607" imgH="3856603" progId="Word.Document.12">
                  <p:embed/>
                </p:oleObj>
              </mc:Choice>
              <mc:Fallback>
                <p:oleObj name="Document" r:id="rId3" imgW="8548607" imgH="3856603" progId="Word.Document.12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F9CD71D5-D49B-4ECC-AB36-39FBCF3AE90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82588" y="2074863"/>
                        <a:ext cx="8256587" cy="3562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95782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3DF7DC0-9AEC-4FC3-AD92-1B7907AC0806}"/>
              </a:ext>
            </a:extLst>
          </p:cNvPr>
          <p:cNvSpPr txBox="1"/>
          <p:nvPr/>
        </p:nvSpPr>
        <p:spPr>
          <a:xfrm>
            <a:off x="384870" y="574120"/>
            <a:ext cx="631683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200" b="1">
                <a:solidFill>
                  <a:srgbClr val="319095"/>
                </a:solidFill>
              </a:rPr>
              <a:t>7.1.2  </a:t>
            </a:r>
            <a:r>
              <a:rPr lang="zh-CN" altLang="en-US" sz="4200" b="1">
                <a:solidFill>
                  <a:srgbClr val="319095"/>
                </a:solidFill>
              </a:rPr>
              <a:t>经验分布函数</a:t>
            </a:r>
            <a:endParaRPr lang="zh-CN" altLang="en-US" sz="4200" b="1" dirty="0">
              <a:solidFill>
                <a:srgbClr val="319095"/>
              </a:solidFill>
            </a:endParaRPr>
          </a:p>
        </p:txBody>
      </p:sp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F9CD71D5-D49B-4ECC-AB36-39FBCF3AE90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26621613"/>
              </p:ext>
            </p:extLst>
          </p:nvPr>
        </p:nvGraphicFramePr>
        <p:xfrm>
          <a:off x="275012" y="1496639"/>
          <a:ext cx="8256587" cy="4462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3" imgW="8548607" imgH="4618486" progId="Word.Document.12">
                  <p:embed/>
                </p:oleObj>
              </mc:Choice>
              <mc:Fallback>
                <p:oleObj name="Document" r:id="rId3" imgW="8548607" imgH="4618486" progId="Word.Document.12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F9CD71D5-D49B-4ECC-AB36-39FBCF3AE90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75012" y="1496639"/>
                        <a:ext cx="8256587" cy="4462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37639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43397860"/>
              </p:ext>
            </p:extLst>
          </p:nvPr>
        </p:nvGraphicFramePr>
        <p:xfrm>
          <a:off x="531813" y="804863"/>
          <a:ext cx="7861300" cy="4640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808461" progId="Word.Document.12">
                  <p:embed/>
                </p:oleObj>
              </mc:Choice>
              <mc:Fallback>
                <p:oleObj name="Document" r:id="rId2" imgW="8129635" imgH="4808461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46402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27184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2460337"/>
              </p:ext>
            </p:extLst>
          </p:nvPr>
        </p:nvGraphicFramePr>
        <p:xfrm>
          <a:off x="531813" y="804863"/>
          <a:ext cx="7861300" cy="566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860638" progId="Word.Document.12">
                  <p:embed/>
                </p:oleObj>
              </mc:Choice>
              <mc:Fallback>
                <p:oleObj name="Document" r:id="rId2" imgW="8129635" imgH="5860638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5664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29172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4732167"/>
              </p:ext>
            </p:extLst>
          </p:nvPr>
        </p:nvGraphicFramePr>
        <p:xfrm>
          <a:off x="531813" y="804863"/>
          <a:ext cx="7861300" cy="5145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7987686" progId="Word.Document.12">
                  <p:embed/>
                </p:oleObj>
              </mc:Choice>
              <mc:Fallback>
                <p:oleObj name="Document" r:id="rId2" imgW="8129635" imgH="7987686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5145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91489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49364985"/>
              </p:ext>
            </p:extLst>
          </p:nvPr>
        </p:nvGraphicFramePr>
        <p:xfrm>
          <a:off x="531813" y="804863"/>
          <a:ext cx="7861300" cy="4149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297681" progId="Word.Document.12">
                  <p:embed/>
                </p:oleObj>
              </mc:Choice>
              <mc:Fallback>
                <p:oleObj name="Document" r:id="rId2" imgW="8129635" imgH="4297681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4149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65596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6543940"/>
              </p:ext>
            </p:extLst>
          </p:nvPr>
        </p:nvGraphicFramePr>
        <p:xfrm>
          <a:off x="531813" y="804863"/>
          <a:ext cx="7861300" cy="5076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259445" progId="Word.Document.12">
                  <p:embed/>
                </p:oleObj>
              </mc:Choice>
              <mc:Fallback>
                <p:oleObj name="Document" r:id="rId2" imgW="8129635" imgH="525944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5076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87357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92993147"/>
              </p:ext>
            </p:extLst>
          </p:nvPr>
        </p:nvGraphicFramePr>
        <p:xfrm>
          <a:off x="531813" y="804863"/>
          <a:ext cx="7861300" cy="4108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260940" progId="Word.Document.12">
                  <p:embed/>
                </p:oleObj>
              </mc:Choice>
              <mc:Fallback>
                <p:oleObj name="Document" r:id="rId2" imgW="8129635" imgH="4260940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4108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01182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92793571"/>
              </p:ext>
            </p:extLst>
          </p:nvPr>
        </p:nvGraphicFramePr>
        <p:xfrm>
          <a:off x="531813" y="804863"/>
          <a:ext cx="7861300" cy="547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663242" progId="Word.Document.12">
                  <p:embed/>
                </p:oleObj>
              </mc:Choice>
              <mc:Fallback>
                <p:oleObj name="Document" r:id="rId2" imgW="8129635" imgH="5663242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547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86471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54297101"/>
              </p:ext>
            </p:extLst>
          </p:nvPr>
        </p:nvGraphicFramePr>
        <p:xfrm>
          <a:off x="531813" y="804863"/>
          <a:ext cx="7861300" cy="3071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185349" progId="Word.Document.12">
                  <p:embed/>
                </p:oleObj>
              </mc:Choice>
              <mc:Fallback>
                <p:oleObj name="Document" r:id="rId2" imgW="8129635" imgH="3185349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30718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94393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79655149"/>
              </p:ext>
            </p:extLst>
          </p:nvPr>
        </p:nvGraphicFramePr>
        <p:xfrm>
          <a:off x="531813" y="804863"/>
          <a:ext cx="7861300" cy="3835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979615" progId="Word.Document.12">
                  <p:embed/>
                </p:oleObj>
              </mc:Choice>
              <mc:Fallback>
                <p:oleObj name="Document" r:id="rId2" imgW="8129635" imgH="397961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3835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56135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76663305"/>
              </p:ext>
            </p:extLst>
          </p:nvPr>
        </p:nvGraphicFramePr>
        <p:xfrm>
          <a:off x="531813" y="804863"/>
          <a:ext cx="7861300" cy="3016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127715" progId="Word.Document.12">
                  <p:embed/>
                </p:oleObj>
              </mc:Choice>
              <mc:Fallback>
                <p:oleObj name="Document" r:id="rId2" imgW="8129635" imgH="312771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3016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41653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0468221"/>
              </p:ext>
            </p:extLst>
          </p:nvPr>
        </p:nvGraphicFramePr>
        <p:xfrm>
          <a:off x="531813" y="804863"/>
          <a:ext cx="7861300" cy="4764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11970" imgH="4927331" progId="Word.Document.12">
                  <p:embed/>
                </p:oleObj>
              </mc:Choice>
              <mc:Fallback>
                <p:oleObj name="Document" r:id="rId2" imgW="8111970" imgH="4927331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4764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08269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86806461"/>
              </p:ext>
            </p:extLst>
          </p:nvPr>
        </p:nvGraphicFramePr>
        <p:xfrm>
          <a:off x="531813" y="804863"/>
          <a:ext cx="7861300" cy="4735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37152" imgH="4935719" progId="Word.Document.12">
                  <p:embed/>
                </p:oleObj>
              </mc:Choice>
              <mc:Fallback>
                <p:oleObj name="Document" r:id="rId2" imgW="8137152" imgH="4935719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47355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47603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56536990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2755" progId="Word.Document.12">
                  <p:embed/>
                </p:oleObj>
              </mc:Choice>
              <mc:Fallback>
                <p:oleObj name="Document" r:id="rId2" imgW="8129635" imgH="29227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15258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17E34A26-FD1A-4778-9C9A-83AEDCA603F9}"/>
              </a:ext>
            </a:extLst>
          </p:cNvPr>
          <p:cNvSpPr txBox="1"/>
          <p:nvPr/>
        </p:nvSpPr>
        <p:spPr>
          <a:xfrm>
            <a:off x="290792" y="548278"/>
            <a:ext cx="8562415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711835" algn="just"/>
            <a:r>
              <a:rPr lang="zh-CN" altLang="zh-CN" sz="2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使用</a:t>
            </a:r>
            <a:r>
              <a:rPr lang="en-US" altLang="zh-CN" sz="2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regstats</a:t>
            </a:r>
            <a:r>
              <a:rPr lang="zh-CN" altLang="zh-CN" sz="2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函数计算的</a:t>
            </a:r>
            <a:r>
              <a:rPr lang="en-US" altLang="zh-CN" sz="2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Matlab</a:t>
            </a:r>
            <a:r>
              <a:rPr lang="zh-CN" altLang="zh-CN" sz="2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程序如下：</a:t>
            </a:r>
            <a:endParaRPr lang="zh-CN" altLang="zh-CN" sz="24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 algn="just"/>
            <a:r>
              <a:rPr lang="en-US" altLang="zh-CN" sz="24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clc, clear, close all</a:t>
            </a:r>
            <a:endParaRPr lang="zh-CN" altLang="zh-CN" sz="24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 algn="just"/>
            <a:r>
              <a:rPr lang="en-US" altLang="zh-CN" sz="24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a = readmatrix('data7_22.txt')</a:t>
            </a:r>
            <a:endParaRPr lang="zh-CN" altLang="zh-CN" sz="24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 algn="just"/>
            <a:r>
              <a:rPr lang="en-US" altLang="zh-CN" sz="24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Y = [a(:,2); a([1:end-1],7)]; %</a:t>
            </a:r>
            <a:r>
              <a:rPr lang="zh-CN" altLang="zh-CN" sz="24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提取</a:t>
            </a:r>
            <a:r>
              <a:rPr lang="en-US" altLang="zh-CN" sz="24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y</a:t>
            </a:r>
            <a:r>
              <a:rPr lang="zh-CN" altLang="zh-CN" sz="24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的数据</a:t>
            </a:r>
            <a:endParaRPr lang="zh-CN" altLang="zh-CN" sz="24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 algn="just"/>
            <a:r>
              <a:rPr lang="en-US" altLang="zh-CN" sz="24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X = [a(:,[3:5]); a([1:end-1],[8:10])];</a:t>
            </a:r>
            <a:endParaRPr lang="zh-CN" altLang="zh-CN" sz="24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 algn="just"/>
            <a:r>
              <a:rPr lang="en-US" altLang="zh-CN" sz="24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c = regstats(Y, X)  %</a:t>
            </a:r>
            <a:r>
              <a:rPr lang="zh-CN" altLang="zh-CN" sz="24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多元线性回归诊断</a:t>
            </a:r>
            <a:endParaRPr lang="zh-CN" altLang="zh-CN" sz="24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 algn="just"/>
            <a:r>
              <a:rPr lang="en-US" altLang="zh-CN" sz="24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beta = c.beta  %</a:t>
            </a:r>
            <a:r>
              <a:rPr lang="zh-CN" altLang="zh-CN" sz="24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提出回归系数</a:t>
            </a:r>
            <a:endParaRPr lang="zh-CN" altLang="zh-CN" sz="24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 algn="just"/>
            <a:r>
              <a:rPr lang="en-US" altLang="zh-CN" sz="24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F = c.fstat  %</a:t>
            </a:r>
            <a:r>
              <a:rPr lang="zh-CN" altLang="zh-CN" sz="24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提出</a:t>
            </a:r>
            <a:r>
              <a:rPr lang="en-US" altLang="zh-CN" sz="24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F</a:t>
            </a:r>
            <a:r>
              <a:rPr lang="zh-CN" altLang="zh-CN" sz="24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统计量的多个相关指标</a:t>
            </a:r>
            <a:endParaRPr lang="zh-CN" altLang="zh-CN" sz="24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 algn="just"/>
            <a:r>
              <a:rPr lang="en-US" altLang="zh-CN" sz="24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m=3; n=length(Y); %</a:t>
            </a:r>
            <a:r>
              <a:rPr lang="zh-CN" altLang="zh-CN" sz="24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变量个数</a:t>
            </a:r>
            <a:r>
              <a:rPr lang="en-US" altLang="zh-CN" sz="24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m,</a:t>
            </a:r>
            <a:r>
              <a:rPr lang="zh-CN" altLang="zh-CN" sz="24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样本点个数</a:t>
            </a:r>
            <a:r>
              <a:rPr lang="en-US" altLang="zh-CN" sz="24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n</a:t>
            </a:r>
            <a:endParaRPr lang="zh-CN" altLang="zh-CN" sz="24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 algn="just"/>
            <a:r>
              <a:rPr lang="en-US" altLang="zh-CN" sz="24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Fa = finv(0.95, m, n-m-1)  %</a:t>
            </a:r>
            <a:r>
              <a:rPr lang="zh-CN" altLang="zh-CN" sz="24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计算上</a:t>
            </a:r>
            <a:r>
              <a:rPr lang="en-US" altLang="zh-CN" sz="24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alpha</a:t>
            </a:r>
            <a:r>
              <a:rPr lang="zh-CN" altLang="zh-CN" sz="24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分位数</a:t>
            </a:r>
            <a:endParaRPr lang="zh-CN" altLang="zh-CN" sz="24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 algn="just"/>
            <a:r>
              <a:rPr lang="en-US" altLang="zh-CN" sz="24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T = c.tstat.t  %</a:t>
            </a:r>
            <a:r>
              <a:rPr lang="zh-CN" altLang="zh-CN" sz="24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提出</a:t>
            </a:r>
            <a:r>
              <a:rPr lang="en-US" altLang="zh-CN" sz="24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4</a:t>
            </a:r>
            <a:r>
              <a:rPr lang="zh-CN" altLang="zh-CN" sz="24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个</a:t>
            </a:r>
            <a:r>
              <a:rPr lang="en-US" altLang="zh-CN" sz="24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t</a:t>
            </a:r>
            <a:r>
              <a:rPr lang="zh-CN" altLang="zh-CN" sz="24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统计量的值</a:t>
            </a:r>
            <a:endParaRPr lang="zh-CN" altLang="zh-CN" sz="24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 algn="just"/>
            <a:r>
              <a:rPr lang="en-US" altLang="zh-CN" sz="24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Ta = tinv(0.975, n-m-1)  %</a:t>
            </a:r>
            <a:r>
              <a:rPr lang="zh-CN" altLang="zh-CN" sz="24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计算上</a:t>
            </a:r>
            <a:r>
              <a:rPr lang="en-US" altLang="zh-CN" sz="24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alpha/2</a:t>
            </a:r>
            <a:r>
              <a:rPr lang="zh-CN" altLang="zh-CN" sz="24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分位数</a:t>
            </a:r>
            <a:endParaRPr lang="zh-CN" altLang="zh-CN" sz="24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 algn="just"/>
            <a:r>
              <a:rPr lang="en-US" altLang="zh-CN" sz="24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X23 = X(:,[2,3]); %</a:t>
            </a:r>
            <a:r>
              <a:rPr lang="zh-CN" altLang="zh-CN" sz="24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去掉不显著变量</a:t>
            </a:r>
            <a:r>
              <a:rPr lang="en-US" altLang="zh-CN" sz="24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x1</a:t>
            </a:r>
            <a:r>
              <a:rPr lang="zh-CN" altLang="zh-CN" sz="24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的数据</a:t>
            </a:r>
            <a:endParaRPr lang="zh-CN" altLang="zh-CN" sz="24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 algn="just"/>
            <a:r>
              <a:rPr lang="en-US" altLang="zh-CN" sz="24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nc = regstats(Y, X23)  %</a:t>
            </a:r>
            <a:r>
              <a:rPr lang="zh-CN" altLang="zh-CN" sz="24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重新计算模型</a:t>
            </a:r>
            <a:endParaRPr lang="zh-CN" altLang="zh-CN" sz="24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 algn="just"/>
            <a:r>
              <a:rPr lang="en-US" altLang="zh-CN" sz="24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beta2 = nc.beta  %</a:t>
            </a:r>
            <a:r>
              <a:rPr lang="zh-CN" altLang="zh-CN" sz="24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提出新的回归系数</a:t>
            </a:r>
            <a:endParaRPr lang="zh-CN" altLang="zh-CN" sz="24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 algn="just"/>
            <a:r>
              <a:rPr lang="en-US" altLang="zh-CN" sz="24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rstool(X, Y)  %</a:t>
            </a:r>
            <a:r>
              <a:rPr lang="zh-CN" altLang="zh-CN" sz="24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使用图形界面解法求二项式回归模型</a:t>
            </a:r>
            <a:endParaRPr lang="zh-CN" altLang="zh-CN" sz="24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18545830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25A44A64-0CB7-4327-9994-7865D38D0BC7}"/>
              </a:ext>
            </a:extLst>
          </p:cNvPr>
          <p:cNvSpPr txBox="1"/>
          <p:nvPr/>
        </p:nvSpPr>
        <p:spPr>
          <a:xfrm>
            <a:off x="425263" y="1443841"/>
            <a:ext cx="8293473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6700" algn="just"/>
            <a:r>
              <a:rPr lang="zh-CN" altLang="zh-CN" sz="28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使用</a:t>
            </a:r>
            <a:r>
              <a:rPr lang="en-US" altLang="zh-CN" sz="28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fitlm</a:t>
            </a:r>
            <a:r>
              <a:rPr lang="zh-CN" altLang="zh-CN" sz="28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函数计算的</a:t>
            </a:r>
            <a:r>
              <a:rPr lang="en-US" altLang="zh-CN" sz="28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Matlab</a:t>
            </a:r>
            <a:r>
              <a:rPr lang="zh-CN" altLang="zh-CN" sz="28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程序如下：</a:t>
            </a:r>
            <a:endParaRPr lang="zh-CN" altLang="zh-CN" sz="2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 algn="just"/>
            <a:r>
              <a:rPr lang="en-US" altLang="zh-CN" sz="28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clc, clear, close all</a:t>
            </a:r>
            <a:endParaRPr lang="zh-CN" altLang="zh-CN" sz="2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 algn="just"/>
            <a:r>
              <a:rPr lang="en-US" altLang="zh-CN" sz="28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a = readmatrix('data7_22.txt')</a:t>
            </a:r>
            <a:endParaRPr lang="zh-CN" altLang="zh-CN" sz="2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 algn="just"/>
            <a:r>
              <a:rPr lang="en-US" altLang="zh-CN" sz="28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Y = [a(:,2); a([1:end-1],7)]; %</a:t>
            </a:r>
            <a:r>
              <a:rPr lang="zh-CN" altLang="zh-CN" sz="28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提取</a:t>
            </a:r>
            <a:r>
              <a:rPr lang="en-US" altLang="zh-CN" sz="28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y</a:t>
            </a:r>
            <a:r>
              <a:rPr lang="zh-CN" altLang="zh-CN" sz="28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的数据</a:t>
            </a:r>
            <a:endParaRPr lang="zh-CN" altLang="zh-CN" sz="2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 algn="just"/>
            <a:r>
              <a:rPr lang="en-US" altLang="zh-CN" sz="28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X = [a(:,[3:5]); a([1:end-1],[8:10])];</a:t>
            </a:r>
            <a:endParaRPr lang="zh-CN" altLang="zh-CN" sz="2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 algn="just"/>
            <a:r>
              <a:rPr lang="en-US" altLang="zh-CN" sz="28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md = fitlm(X, Y)</a:t>
            </a:r>
            <a:endParaRPr lang="zh-CN" altLang="zh-CN" sz="2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 algn="just"/>
            <a:r>
              <a:rPr lang="en-US" altLang="zh-CN" sz="28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md2 = fitlm(X(:,[2,3]), Y)  %</a:t>
            </a:r>
            <a:r>
              <a:rPr lang="zh-CN" altLang="zh-CN" sz="28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重新建立模型</a:t>
            </a:r>
            <a:endParaRPr lang="zh-CN" altLang="zh-CN" sz="2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 algn="just"/>
            <a:r>
              <a:rPr lang="en-US" altLang="zh-CN" sz="28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rstool(X, Y)  %</a:t>
            </a:r>
            <a:r>
              <a:rPr lang="zh-CN" altLang="zh-CN" sz="28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使用图形界面解法求二项式回归模型</a:t>
            </a:r>
            <a:endParaRPr lang="zh-CN" altLang="zh-CN" sz="2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34706710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75068291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2755" progId="Word.Document.12">
                  <p:embed/>
                </p:oleObj>
              </mc:Choice>
              <mc:Fallback>
                <p:oleObj name="Document" r:id="rId2" imgW="8129635" imgH="29227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10103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33987609"/>
              </p:ext>
            </p:extLst>
          </p:nvPr>
        </p:nvGraphicFramePr>
        <p:xfrm>
          <a:off x="531813" y="804863"/>
          <a:ext cx="7861300" cy="4530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11970" imgH="4960470" progId="Word.Document.12">
                  <p:embed/>
                </p:oleObj>
              </mc:Choice>
              <mc:Fallback>
                <p:oleObj name="Document" r:id="rId2" imgW="8111970" imgH="4960470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4530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88251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55866130"/>
              </p:ext>
            </p:extLst>
          </p:nvPr>
        </p:nvGraphicFramePr>
        <p:xfrm>
          <a:off x="504919" y="428345"/>
          <a:ext cx="7861300" cy="6196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6420046" progId="Word.Document.12">
                  <p:embed/>
                </p:oleObj>
              </mc:Choice>
              <mc:Fallback>
                <p:oleObj name="Document" r:id="rId2" imgW="8129635" imgH="6420046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04919" y="428345"/>
                        <a:ext cx="7861300" cy="61960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33078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9951283"/>
              </p:ext>
            </p:extLst>
          </p:nvPr>
        </p:nvGraphicFramePr>
        <p:xfrm>
          <a:off x="531813" y="804863"/>
          <a:ext cx="7861300" cy="5132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318160" progId="Word.Document.12">
                  <p:embed/>
                </p:oleObj>
              </mc:Choice>
              <mc:Fallback>
                <p:oleObj name="Document" r:id="rId2" imgW="8129635" imgH="5318160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51323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59318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4FFD5469-952F-4170-9EC0-6C3E141649CA}"/>
              </a:ext>
            </a:extLst>
          </p:cNvPr>
          <p:cNvSpPr txBox="1"/>
          <p:nvPr/>
        </p:nvSpPr>
        <p:spPr>
          <a:xfrm>
            <a:off x="191620" y="1482822"/>
            <a:ext cx="8562415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6700" algn="just"/>
            <a:r>
              <a:rPr lang="en-US" altLang="zh-CN" sz="26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clc, clear, close all</a:t>
            </a:r>
            <a:endParaRPr lang="zh-CN" altLang="zh-CN" sz="26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 algn="just"/>
            <a:r>
              <a:rPr lang="en-US" altLang="zh-CN" sz="26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a = readmatrix('data7_23.txt');</a:t>
            </a:r>
            <a:endParaRPr lang="zh-CN" altLang="zh-CN" sz="26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 algn="just"/>
            <a:r>
              <a:rPr lang="en-US" altLang="zh-CN" sz="26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x = a(1,:)'; y = a(2,:)'; </a:t>
            </a:r>
            <a:endParaRPr lang="zh-CN" altLang="zh-CN" sz="26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 algn="just"/>
            <a:r>
              <a:rPr lang="en-US" altLang="zh-CN" sz="26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subplot(121), plot(x, y, 'ko')</a:t>
            </a:r>
            <a:endParaRPr lang="zh-CN" altLang="zh-CN" sz="26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 algn="just"/>
            <a:r>
              <a:rPr lang="en-US" altLang="zh-CN" sz="26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md = fitlm(x,y);  %</a:t>
            </a:r>
            <a:r>
              <a:rPr lang="zh-CN" altLang="zh-CN" sz="26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拟合线性回归模型</a:t>
            </a:r>
            <a:endParaRPr lang="zh-CN" altLang="zh-CN" sz="26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 algn="just"/>
            <a:r>
              <a:rPr lang="en-US" altLang="zh-CN" sz="26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[yh, yhint] = predict(md, x)  %</a:t>
            </a:r>
            <a:r>
              <a:rPr lang="zh-CN" altLang="zh-CN" sz="26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求预测值及置信区间</a:t>
            </a:r>
            <a:endParaRPr lang="zh-CN" altLang="zh-CN" sz="26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 algn="just"/>
            <a:r>
              <a:rPr lang="en-US" altLang="zh-CN" sz="26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subplot(122), plotResiduals(md, 'caseorder')  %</a:t>
            </a:r>
            <a:r>
              <a:rPr lang="zh-CN" altLang="zh-CN" sz="26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画残差图</a:t>
            </a:r>
            <a:endParaRPr lang="zh-CN" altLang="zh-CN" sz="26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 algn="just"/>
            <a:r>
              <a:rPr lang="en-US" altLang="zh-CN" sz="26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r = y - yh; ind = find(abs(r)&gt;=1.5)  %</a:t>
            </a:r>
            <a:r>
              <a:rPr lang="zh-CN" altLang="zh-CN" sz="26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求残差及野值编号</a:t>
            </a:r>
            <a:endParaRPr lang="zh-CN" altLang="zh-CN" sz="26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 algn="just"/>
            <a:r>
              <a:rPr lang="en-US" altLang="zh-CN" sz="26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md2 = fitlm(x,y,'Exclude',ind)  %</a:t>
            </a:r>
            <a:r>
              <a:rPr lang="zh-CN" altLang="zh-CN" sz="26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剔除野值重新建模</a:t>
            </a:r>
            <a:endParaRPr lang="zh-CN" altLang="zh-CN" sz="26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63946632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3DF7DC0-9AEC-4FC3-AD92-1B7907AC0806}"/>
              </a:ext>
            </a:extLst>
          </p:cNvPr>
          <p:cNvSpPr txBox="1"/>
          <p:nvPr/>
        </p:nvSpPr>
        <p:spPr>
          <a:xfrm>
            <a:off x="384869" y="574120"/>
            <a:ext cx="811619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200" b="1">
                <a:solidFill>
                  <a:srgbClr val="319095"/>
                </a:solidFill>
              </a:rPr>
              <a:t>7.4.3 </a:t>
            </a:r>
            <a:r>
              <a:rPr lang="zh-CN" altLang="en-US" sz="4200" b="1">
                <a:solidFill>
                  <a:srgbClr val="319095"/>
                </a:solidFill>
              </a:rPr>
              <a:t>非线性</a:t>
            </a:r>
            <a:r>
              <a:rPr lang="zh-CN" altLang="zh-CN" sz="4200" b="1">
                <a:solidFill>
                  <a:srgbClr val="319095"/>
                </a:solidFill>
              </a:rPr>
              <a:t>回归</a:t>
            </a:r>
          </a:p>
          <a:p>
            <a:endParaRPr lang="zh-CN" altLang="en-US" sz="4200" b="1" dirty="0">
              <a:solidFill>
                <a:srgbClr val="319095"/>
              </a:solidFill>
            </a:endParaRPr>
          </a:p>
        </p:txBody>
      </p:sp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F9CD71D5-D49B-4ECC-AB36-39FBCF3AE90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97974697"/>
              </p:ext>
            </p:extLst>
          </p:nvPr>
        </p:nvGraphicFramePr>
        <p:xfrm>
          <a:off x="384869" y="1442851"/>
          <a:ext cx="8256587" cy="4189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3" imgW="8548607" imgH="4342912" progId="Word.Document.12">
                  <p:embed/>
                </p:oleObj>
              </mc:Choice>
              <mc:Fallback>
                <p:oleObj name="Document" r:id="rId3" imgW="8548607" imgH="4342912" progId="Word.Document.12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F9CD71D5-D49B-4ECC-AB36-39FBCF3AE90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84869" y="1442851"/>
                        <a:ext cx="8256587" cy="41894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24362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>
            <a:extLst>
              <a:ext uri="{FF2B5EF4-FFF2-40B4-BE49-F238E27FC236}">
                <a16:creationId xmlns:a16="http://schemas.microsoft.com/office/drawing/2014/main" id="{5308C7BE-2642-4736-9E33-AF112EB4DA35}"/>
              </a:ext>
            </a:extLst>
          </p:cNvPr>
          <p:cNvSpPr/>
          <p:nvPr/>
        </p:nvSpPr>
        <p:spPr>
          <a:xfrm>
            <a:off x="3858789" y="1260414"/>
            <a:ext cx="4035079" cy="6771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800" b="1" dirty="0">
                <a:solidFill>
                  <a:srgbClr val="07499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 </a:t>
            </a:r>
            <a:r>
              <a:rPr lang="en-US" altLang="zh-CN" sz="3800" b="1" dirty="0">
                <a:solidFill>
                  <a:srgbClr val="07499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</a:p>
        </p:txBody>
      </p:sp>
      <p:sp>
        <p:nvSpPr>
          <p:cNvPr id="25" name="标题层">
            <a:extLst>
              <a:ext uri="{FF2B5EF4-FFF2-40B4-BE49-F238E27FC236}">
                <a16:creationId xmlns:a16="http://schemas.microsoft.com/office/drawing/2014/main" id="{289EE185-15D4-49EA-AEB9-3FFA96A3DE44}"/>
              </a:ext>
            </a:extLst>
          </p:cNvPr>
          <p:cNvSpPr txBox="1"/>
          <p:nvPr/>
        </p:nvSpPr>
        <p:spPr bwMode="auto">
          <a:xfrm>
            <a:off x="3599648" y="2185661"/>
            <a:ext cx="799176" cy="677084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3600" kern="0" dirty="0">
                <a:solidFill>
                  <a:srgbClr val="595959"/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01</a:t>
            </a:r>
            <a:endParaRPr lang="zh-CN" altLang="en-US" sz="3600" kern="0" dirty="0">
              <a:solidFill>
                <a:srgbClr val="595959"/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718FAC01-9E0B-4A9C-89F8-46B2593347C3}"/>
              </a:ext>
            </a:extLst>
          </p:cNvPr>
          <p:cNvCxnSpPr/>
          <p:nvPr/>
        </p:nvCxnSpPr>
        <p:spPr>
          <a:xfrm>
            <a:off x="4478620" y="2256262"/>
            <a:ext cx="0" cy="556586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27" name="标题层">
            <a:extLst>
              <a:ext uri="{FF2B5EF4-FFF2-40B4-BE49-F238E27FC236}">
                <a16:creationId xmlns:a16="http://schemas.microsoft.com/office/drawing/2014/main" id="{51938E92-37AE-4E13-A2FF-6393A85AC71B}"/>
              </a:ext>
            </a:extLst>
          </p:cNvPr>
          <p:cNvSpPr txBox="1"/>
          <p:nvPr/>
        </p:nvSpPr>
        <p:spPr bwMode="auto">
          <a:xfrm>
            <a:off x="4569888" y="2185661"/>
            <a:ext cx="7054567" cy="677084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140">
              <a:defRPr/>
            </a:pPr>
            <a:r>
              <a:rPr lang="zh-CN" altLang="en-US" sz="3600" b="1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参数估计和假设检验</a:t>
            </a:r>
            <a:endParaRPr lang="zh-CN" altLang="en-US" sz="3600" b="1" dirty="0">
              <a:solidFill>
                <a:srgbClr val="59595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9" name="标题层">
            <a:extLst>
              <a:ext uri="{FF2B5EF4-FFF2-40B4-BE49-F238E27FC236}">
                <a16:creationId xmlns:a16="http://schemas.microsoft.com/office/drawing/2014/main" id="{69F96B8F-7F7E-458C-9521-1895BE024912}"/>
              </a:ext>
            </a:extLst>
          </p:cNvPr>
          <p:cNvSpPr txBox="1"/>
          <p:nvPr/>
        </p:nvSpPr>
        <p:spPr bwMode="auto">
          <a:xfrm>
            <a:off x="3607670" y="3151724"/>
            <a:ext cx="799176" cy="677084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3600" kern="0" dirty="0">
                <a:solidFill>
                  <a:srgbClr val="595959"/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02</a:t>
            </a:r>
            <a:endParaRPr lang="zh-CN" altLang="en-US" sz="3600" kern="0" dirty="0">
              <a:solidFill>
                <a:srgbClr val="595959"/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0DEC1C30-64E8-4FC7-82F8-9072EBE9B3F8}"/>
              </a:ext>
            </a:extLst>
          </p:cNvPr>
          <p:cNvCxnSpPr/>
          <p:nvPr/>
        </p:nvCxnSpPr>
        <p:spPr>
          <a:xfrm>
            <a:off x="4486642" y="3222325"/>
            <a:ext cx="0" cy="556586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39" name="标题层">
            <a:extLst>
              <a:ext uri="{FF2B5EF4-FFF2-40B4-BE49-F238E27FC236}">
                <a16:creationId xmlns:a16="http://schemas.microsoft.com/office/drawing/2014/main" id="{0DABE6CB-D4FC-4026-ADC9-2F5F9B8AE2CA}"/>
              </a:ext>
            </a:extLst>
          </p:cNvPr>
          <p:cNvSpPr txBox="1"/>
          <p:nvPr/>
        </p:nvSpPr>
        <p:spPr bwMode="auto">
          <a:xfrm>
            <a:off x="4577910" y="3151724"/>
            <a:ext cx="4666951" cy="677084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140">
              <a:defRPr/>
            </a:pPr>
            <a:r>
              <a:rPr lang="en-US" altLang="zh-CN" sz="3600" b="1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Bootstrap</a:t>
            </a:r>
            <a:r>
              <a:rPr lang="zh-CN" altLang="zh-CN" sz="3600" b="1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方法</a:t>
            </a:r>
            <a:endParaRPr lang="zh-CN" altLang="en-US" sz="3600" b="1" dirty="0">
              <a:solidFill>
                <a:srgbClr val="59595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标题层">
            <a:extLst>
              <a:ext uri="{FF2B5EF4-FFF2-40B4-BE49-F238E27FC236}">
                <a16:creationId xmlns:a16="http://schemas.microsoft.com/office/drawing/2014/main" id="{5A9FEC25-0A79-45F7-923F-93795BA6D34E}"/>
              </a:ext>
            </a:extLst>
          </p:cNvPr>
          <p:cNvSpPr txBox="1"/>
          <p:nvPr/>
        </p:nvSpPr>
        <p:spPr bwMode="auto">
          <a:xfrm>
            <a:off x="3609298" y="4122275"/>
            <a:ext cx="799176" cy="677084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3600" kern="0" dirty="0">
                <a:solidFill>
                  <a:srgbClr val="595959"/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03</a:t>
            </a:r>
            <a:endParaRPr lang="zh-CN" altLang="en-US" sz="3600" kern="0" dirty="0">
              <a:solidFill>
                <a:srgbClr val="595959"/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E40333FD-AA1A-4909-AB9B-8A573DD162F0}"/>
              </a:ext>
            </a:extLst>
          </p:cNvPr>
          <p:cNvCxnSpPr/>
          <p:nvPr/>
        </p:nvCxnSpPr>
        <p:spPr>
          <a:xfrm>
            <a:off x="4488270" y="4192876"/>
            <a:ext cx="0" cy="556586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11" name="标题层">
            <a:extLst>
              <a:ext uri="{FF2B5EF4-FFF2-40B4-BE49-F238E27FC236}">
                <a16:creationId xmlns:a16="http://schemas.microsoft.com/office/drawing/2014/main" id="{27705A23-6A90-4D49-A7D8-B4838740F1E6}"/>
              </a:ext>
            </a:extLst>
          </p:cNvPr>
          <p:cNvSpPr txBox="1"/>
          <p:nvPr/>
        </p:nvSpPr>
        <p:spPr bwMode="auto">
          <a:xfrm>
            <a:off x="4579538" y="4122275"/>
            <a:ext cx="4666951" cy="677084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140">
              <a:defRPr/>
            </a:pPr>
            <a:r>
              <a:rPr lang="zh-CN" altLang="en-US" sz="3600" b="1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方差分析</a:t>
            </a:r>
            <a:endParaRPr lang="zh-CN" altLang="en-US" sz="3600" b="1" dirty="0">
              <a:solidFill>
                <a:srgbClr val="59595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" name="标题层">
            <a:extLst>
              <a:ext uri="{FF2B5EF4-FFF2-40B4-BE49-F238E27FC236}">
                <a16:creationId xmlns:a16="http://schemas.microsoft.com/office/drawing/2014/main" id="{FFF521AE-FEB0-4901-AC67-B778052BCDF1}"/>
              </a:ext>
            </a:extLst>
          </p:cNvPr>
          <p:cNvSpPr txBox="1"/>
          <p:nvPr/>
        </p:nvSpPr>
        <p:spPr bwMode="auto">
          <a:xfrm>
            <a:off x="3613781" y="5027707"/>
            <a:ext cx="799176" cy="677084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3600" kern="0" dirty="0">
                <a:solidFill>
                  <a:srgbClr val="595959"/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04</a:t>
            </a:r>
            <a:endParaRPr lang="zh-CN" altLang="en-US" sz="3600" kern="0" dirty="0">
              <a:solidFill>
                <a:srgbClr val="595959"/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68FB52F2-5A68-45AF-AFAF-E4D38BE15F2C}"/>
              </a:ext>
            </a:extLst>
          </p:cNvPr>
          <p:cNvCxnSpPr/>
          <p:nvPr/>
        </p:nvCxnSpPr>
        <p:spPr>
          <a:xfrm>
            <a:off x="4492753" y="5098308"/>
            <a:ext cx="0" cy="556586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14" name="标题层">
            <a:extLst>
              <a:ext uri="{FF2B5EF4-FFF2-40B4-BE49-F238E27FC236}">
                <a16:creationId xmlns:a16="http://schemas.microsoft.com/office/drawing/2014/main" id="{40D26C12-7B68-48D0-9852-23A7B47E7FAD}"/>
              </a:ext>
            </a:extLst>
          </p:cNvPr>
          <p:cNvSpPr txBox="1"/>
          <p:nvPr/>
        </p:nvSpPr>
        <p:spPr bwMode="auto">
          <a:xfrm>
            <a:off x="4584021" y="5027707"/>
            <a:ext cx="4666951" cy="677084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140">
              <a:defRPr/>
            </a:pPr>
            <a:r>
              <a:rPr lang="zh-CN" altLang="en-US" sz="3600" b="1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回归分析</a:t>
            </a:r>
            <a:endParaRPr lang="zh-CN" altLang="en-US" sz="3600" b="1" dirty="0">
              <a:solidFill>
                <a:srgbClr val="59595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6" name="标题层">
            <a:extLst>
              <a:ext uri="{FF2B5EF4-FFF2-40B4-BE49-F238E27FC236}">
                <a16:creationId xmlns:a16="http://schemas.microsoft.com/office/drawing/2014/main" id="{C8944761-6175-4D9D-81B9-6C2027DEADF6}"/>
              </a:ext>
            </a:extLst>
          </p:cNvPr>
          <p:cNvSpPr txBox="1"/>
          <p:nvPr/>
        </p:nvSpPr>
        <p:spPr bwMode="auto">
          <a:xfrm>
            <a:off x="3623301" y="5823051"/>
            <a:ext cx="799176" cy="677084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3600" kern="0">
                <a:solidFill>
                  <a:srgbClr val="595959"/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05</a:t>
            </a:r>
            <a:endParaRPr lang="zh-CN" altLang="en-US" sz="3600" kern="0" dirty="0">
              <a:solidFill>
                <a:srgbClr val="595959"/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A398E51E-C66D-41A1-AAF8-DF4CCA0735E2}"/>
              </a:ext>
            </a:extLst>
          </p:cNvPr>
          <p:cNvCxnSpPr/>
          <p:nvPr/>
        </p:nvCxnSpPr>
        <p:spPr>
          <a:xfrm>
            <a:off x="4502273" y="5893652"/>
            <a:ext cx="0" cy="556586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18" name="标题层">
            <a:extLst>
              <a:ext uri="{FF2B5EF4-FFF2-40B4-BE49-F238E27FC236}">
                <a16:creationId xmlns:a16="http://schemas.microsoft.com/office/drawing/2014/main" id="{183FADFF-B8B2-430E-B239-CD535C6F55E1}"/>
              </a:ext>
            </a:extLst>
          </p:cNvPr>
          <p:cNvSpPr txBox="1"/>
          <p:nvPr/>
        </p:nvSpPr>
        <p:spPr bwMode="auto">
          <a:xfrm>
            <a:off x="4593541" y="5823051"/>
            <a:ext cx="4666951" cy="677084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140">
              <a:defRPr/>
            </a:pPr>
            <a:r>
              <a:rPr lang="zh-CN" altLang="zh-CN" b="1"/>
              <a:t>基于灰色模型和</a:t>
            </a:r>
            <a:r>
              <a:rPr lang="en-US" altLang="zh-CN" b="1"/>
              <a:t>Bootstrap</a:t>
            </a:r>
            <a:r>
              <a:rPr lang="zh-CN" altLang="zh-CN" b="1"/>
              <a:t>理论的大规模定制质量控制方法研究</a:t>
            </a:r>
            <a:endParaRPr lang="zh-CN" altLang="en-US" sz="3600" b="1" dirty="0">
              <a:solidFill>
                <a:srgbClr val="595959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97071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950"/>
                            </p:stCondLst>
                            <p:childTnLst>
                              <p:par>
                                <p:cTn id="13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6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6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50"/>
                            </p:stCondLst>
                            <p:childTnLst>
                              <p:par>
                                <p:cTn id="19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4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4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4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4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950"/>
                            </p:stCondLst>
                            <p:childTnLst>
                              <p:par>
                                <p:cTn id="28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6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6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6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50"/>
                            </p:stCondLst>
                            <p:childTnLst>
                              <p:par>
                                <p:cTn id="34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4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4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4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4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950"/>
                            </p:stCondLst>
                            <p:childTnLst>
                              <p:par>
                                <p:cTn id="43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6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6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6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550"/>
                            </p:stCondLst>
                            <p:childTnLst>
                              <p:par>
                                <p:cTn id="49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4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4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3950"/>
                            </p:stCondLst>
                            <p:childTnLst>
                              <p:par>
                                <p:cTn id="58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6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6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6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4550"/>
                            </p:stCondLst>
                            <p:childTnLst>
                              <p:par>
                                <p:cTn id="64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4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4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4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4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4950"/>
                            </p:stCondLst>
                            <p:childTnLst>
                              <p:par>
                                <p:cTn id="73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6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6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6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550"/>
                            </p:stCondLst>
                            <p:childTnLst>
                              <p:par>
                                <p:cTn id="79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4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4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4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4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7" grpId="0"/>
      <p:bldP spid="29" grpId="0"/>
      <p:bldP spid="39" grpId="0"/>
      <p:bldP spid="9" grpId="0"/>
      <p:bldP spid="11" grpId="0"/>
      <p:bldP spid="12" grpId="0"/>
      <p:bldP spid="14" grpId="0"/>
      <p:bldP spid="16" grpId="0"/>
      <p:bldP spid="1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95351318"/>
              </p:ext>
            </p:extLst>
          </p:nvPr>
        </p:nvGraphicFramePr>
        <p:xfrm>
          <a:off x="531813" y="804863"/>
          <a:ext cx="7861300" cy="3194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306740" progId="Word.Document.12">
                  <p:embed/>
                </p:oleObj>
              </mc:Choice>
              <mc:Fallback>
                <p:oleObj name="Document" r:id="rId2" imgW="8129635" imgH="3306740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3194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62645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95987846"/>
              </p:ext>
            </p:extLst>
          </p:nvPr>
        </p:nvGraphicFramePr>
        <p:xfrm>
          <a:off x="531813" y="804863"/>
          <a:ext cx="7861300" cy="5405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598764" progId="Word.Document.12">
                  <p:embed/>
                </p:oleObj>
              </mc:Choice>
              <mc:Fallback>
                <p:oleObj name="Document" r:id="rId2" imgW="8129635" imgH="559876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54054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29305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57678533"/>
              </p:ext>
            </p:extLst>
          </p:nvPr>
        </p:nvGraphicFramePr>
        <p:xfrm>
          <a:off x="531813" y="804863"/>
          <a:ext cx="7861300" cy="4654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814945" progId="Word.Document.12">
                  <p:embed/>
                </p:oleObj>
              </mc:Choice>
              <mc:Fallback>
                <p:oleObj name="Document" r:id="rId2" imgW="8129635" imgH="481494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4654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96544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27728803"/>
              </p:ext>
            </p:extLst>
          </p:nvPr>
        </p:nvGraphicFramePr>
        <p:xfrm>
          <a:off x="103188" y="806450"/>
          <a:ext cx="8958262" cy="4999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9347102" imgH="5209307" progId="Word.Document.12">
                  <p:embed/>
                </p:oleObj>
              </mc:Choice>
              <mc:Fallback>
                <p:oleObj name="Document" r:id="rId2" imgW="9347102" imgH="5209307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03188" y="806450"/>
                        <a:ext cx="8958262" cy="49990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63898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EC0569C2-BF10-477E-B1F6-7F3F14AA31A5}"/>
              </a:ext>
            </a:extLst>
          </p:cNvPr>
          <p:cNvSpPr txBox="1"/>
          <p:nvPr/>
        </p:nvSpPr>
        <p:spPr>
          <a:xfrm>
            <a:off x="290792" y="982176"/>
            <a:ext cx="8562415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51460" algn="l">
              <a:tabLst>
                <a:tab pos="228600" algn="l"/>
                <a:tab pos="457200" algn="l"/>
                <a:tab pos="685800" algn="l"/>
                <a:tab pos="914400" algn="l"/>
                <a:tab pos="1143000" algn="l"/>
                <a:tab pos="1371600" algn="l"/>
                <a:tab pos="1600200" algn="l"/>
                <a:tab pos="1828800" algn="l"/>
                <a:tab pos="2057400" algn="l"/>
                <a:tab pos="2286000" algn="l"/>
                <a:tab pos="2514600" algn="l"/>
                <a:tab pos="2743200" algn="l"/>
                <a:tab pos="2971800" algn="l"/>
                <a:tab pos="3200400" algn="l"/>
                <a:tab pos="3429000" algn="l"/>
                <a:tab pos="3657600" algn="l"/>
                <a:tab pos="3886200" algn="l"/>
                <a:tab pos="4114800" algn="l"/>
                <a:tab pos="4343400" algn="l"/>
                <a:tab pos="4572000" algn="l"/>
                <a:tab pos="4800600" algn="l"/>
                <a:tab pos="5029200" algn="l"/>
                <a:tab pos="5257800" algn="l"/>
                <a:tab pos="5486400" algn="l"/>
                <a:tab pos="5715000" algn="l"/>
                <a:tab pos="5943600" algn="l"/>
                <a:tab pos="6172200" algn="l"/>
                <a:tab pos="6400800" algn="l"/>
                <a:tab pos="6629400" algn="l"/>
                <a:tab pos="6858000" algn="l"/>
                <a:tab pos="7086600" algn="l"/>
                <a:tab pos="7315200" algn="l"/>
              </a:tabLst>
            </a:pPr>
            <a:r>
              <a:rPr lang="en-US" altLang="zh-CN" sz="26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clc, clear</a:t>
            </a:r>
            <a:endParaRPr lang="zh-CN" altLang="zh-CN" sz="26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51460" algn="l">
              <a:tabLst>
                <a:tab pos="228600" algn="l"/>
                <a:tab pos="457200" algn="l"/>
                <a:tab pos="685800" algn="l"/>
                <a:tab pos="914400" algn="l"/>
                <a:tab pos="1143000" algn="l"/>
                <a:tab pos="1371600" algn="l"/>
                <a:tab pos="1600200" algn="l"/>
                <a:tab pos="1828800" algn="l"/>
                <a:tab pos="2057400" algn="l"/>
                <a:tab pos="2286000" algn="l"/>
                <a:tab pos="2514600" algn="l"/>
                <a:tab pos="2743200" algn="l"/>
                <a:tab pos="2971800" algn="l"/>
                <a:tab pos="3200400" algn="l"/>
                <a:tab pos="3429000" algn="l"/>
                <a:tab pos="3657600" algn="l"/>
                <a:tab pos="3886200" algn="l"/>
                <a:tab pos="4114800" algn="l"/>
                <a:tab pos="4343400" algn="l"/>
                <a:tab pos="4572000" algn="l"/>
                <a:tab pos="4800600" algn="l"/>
                <a:tab pos="5029200" algn="l"/>
                <a:tab pos="5257800" algn="l"/>
                <a:tab pos="5486400" algn="l"/>
                <a:tab pos="5715000" algn="l"/>
                <a:tab pos="5943600" algn="l"/>
                <a:tab pos="6172200" algn="l"/>
                <a:tab pos="6400800" algn="l"/>
                <a:tab pos="6629400" algn="l"/>
                <a:tab pos="6858000" algn="l"/>
                <a:tab pos="7086600" algn="l"/>
                <a:tab pos="7315200" algn="l"/>
              </a:tabLst>
            </a:pPr>
            <a:r>
              <a:rPr lang="en-US" altLang="zh-CN" sz="26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a = readmatrix('data7_24.txt')</a:t>
            </a:r>
            <a:endParaRPr lang="zh-CN" altLang="zh-CN" sz="26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51460" algn="l">
              <a:tabLst>
                <a:tab pos="228600" algn="l"/>
                <a:tab pos="457200" algn="l"/>
                <a:tab pos="685800" algn="l"/>
                <a:tab pos="914400" algn="l"/>
                <a:tab pos="1143000" algn="l"/>
                <a:tab pos="1371600" algn="l"/>
                <a:tab pos="1600200" algn="l"/>
                <a:tab pos="1828800" algn="l"/>
                <a:tab pos="2057400" algn="l"/>
                <a:tab pos="2286000" algn="l"/>
                <a:tab pos="2514600" algn="l"/>
                <a:tab pos="2743200" algn="l"/>
                <a:tab pos="2971800" algn="l"/>
                <a:tab pos="3200400" algn="l"/>
                <a:tab pos="3429000" algn="l"/>
                <a:tab pos="3657600" algn="l"/>
                <a:tab pos="3886200" algn="l"/>
                <a:tab pos="4114800" algn="l"/>
                <a:tab pos="4343400" algn="l"/>
                <a:tab pos="4572000" algn="l"/>
                <a:tab pos="4800600" algn="l"/>
                <a:tab pos="5029200" algn="l"/>
                <a:tab pos="5257800" algn="l"/>
                <a:tab pos="5486400" algn="l"/>
                <a:tab pos="5715000" algn="l"/>
                <a:tab pos="5943600" algn="l"/>
                <a:tab pos="6172200" algn="l"/>
                <a:tab pos="6400800" algn="l"/>
                <a:tab pos="6629400" algn="l"/>
                <a:tab pos="6858000" algn="l"/>
                <a:tab pos="7086600" algn="l"/>
                <a:tab pos="7315200" algn="l"/>
              </a:tabLst>
            </a:pPr>
            <a:r>
              <a:rPr lang="en-US" altLang="zh-CN" sz="26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Y = [a(:,2); a([1:end-1],7)]; %</a:t>
            </a:r>
            <a:r>
              <a:rPr lang="zh-CN" altLang="zh-CN" sz="26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提取</a:t>
            </a:r>
            <a:r>
              <a:rPr lang="en-US" altLang="zh-CN" sz="26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y</a:t>
            </a:r>
            <a:r>
              <a:rPr lang="zh-CN" altLang="zh-CN" sz="26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的数据</a:t>
            </a:r>
            <a:endParaRPr lang="zh-CN" altLang="zh-CN" sz="26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51460" algn="l">
              <a:tabLst>
                <a:tab pos="228600" algn="l"/>
                <a:tab pos="457200" algn="l"/>
                <a:tab pos="685800" algn="l"/>
                <a:tab pos="914400" algn="l"/>
                <a:tab pos="1143000" algn="l"/>
                <a:tab pos="1371600" algn="l"/>
                <a:tab pos="1600200" algn="l"/>
                <a:tab pos="1828800" algn="l"/>
                <a:tab pos="2057400" algn="l"/>
                <a:tab pos="2286000" algn="l"/>
                <a:tab pos="2514600" algn="l"/>
                <a:tab pos="2743200" algn="l"/>
                <a:tab pos="2971800" algn="l"/>
                <a:tab pos="3200400" algn="l"/>
                <a:tab pos="3429000" algn="l"/>
                <a:tab pos="3657600" algn="l"/>
                <a:tab pos="3886200" algn="l"/>
                <a:tab pos="4114800" algn="l"/>
                <a:tab pos="4343400" algn="l"/>
                <a:tab pos="4572000" algn="l"/>
                <a:tab pos="4800600" algn="l"/>
                <a:tab pos="5029200" algn="l"/>
                <a:tab pos="5257800" algn="l"/>
                <a:tab pos="5486400" algn="l"/>
                <a:tab pos="5715000" algn="l"/>
                <a:tab pos="5943600" algn="l"/>
                <a:tab pos="6172200" algn="l"/>
                <a:tab pos="6400800" algn="l"/>
                <a:tab pos="6629400" algn="l"/>
                <a:tab pos="6858000" algn="l"/>
                <a:tab pos="7086600" algn="l"/>
                <a:tab pos="7315200" algn="l"/>
              </a:tabLst>
            </a:pPr>
            <a:r>
              <a:rPr lang="en-US" altLang="zh-CN" sz="26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X = [a(:,[3:5]); a([1:end-1],[8:10])];</a:t>
            </a:r>
            <a:endParaRPr lang="zh-CN" altLang="zh-CN" sz="26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51460" algn="l">
              <a:tabLst>
                <a:tab pos="228600" algn="l"/>
                <a:tab pos="457200" algn="l"/>
                <a:tab pos="685800" algn="l"/>
                <a:tab pos="914400" algn="l"/>
                <a:tab pos="1143000" algn="l"/>
                <a:tab pos="1371600" algn="l"/>
                <a:tab pos="1600200" algn="l"/>
                <a:tab pos="1828800" algn="l"/>
                <a:tab pos="2057400" algn="l"/>
                <a:tab pos="2286000" algn="l"/>
                <a:tab pos="2514600" algn="l"/>
                <a:tab pos="2743200" algn="l"/>
                <a:tab pos="2971800" algn="l"/>
                <a:tab pos="3200400" algn="l"/>
                <a:tab pos="3429000" algn="l"/>
                <a:tab pos="3657600" algn="l"/>
                <a:tab pos="3886200" algn="l"/>
                <a:tab pos="4114800" algn="l"/>
                <a:tab pos="4343400" algn="l"/>
                <a:tab pos="4572000" algn="l"/>
                <a:tab pos="4800600" algn="l"/>
                <a:tab pos="5029200" algn="l"/>
                <a:tab pos="5257800" algn="l"/>
                <a:tab pos="5486400" algn="l"/>
                <a:tab pos="5715000" algn="l"/>
                <a:tab pos="5943600" algn="l"/>
                <a:tab pos="6172200" algn="l"/>
                <a:tab pos="6400800" algn="l"/>
                <a:tab pos="6629400" algn="l"/>
                <a:tab pos="6858000" algn="l"/>
                <a:tab pos="7086600" algn="l"/>
                <a:tab pos="7315200" algn="l"/>
              </a:tabLst>
            </a:pPr>
            <a:r>
              <a:rPr lang="en-US" altLang="zh-CN" sz="26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fun=@(beta,x) (beta(4)*x(:,2)-x(:,3)/beta(5))./(1+beta(1)*x(:,1)+...</a:t>
            </a:r>
            <a:endParaRPr lang="zh-CN" altLang="zh-CN" sz="26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51460" algn="l">
              <a:tabLst>
                <a:tab pos="228600" algn="l"/>
                <a:tab pos="457200" algn="l"/>
                <a:tab pos="685800" algn="l"/>
                <a:tab pos="914400" algn="l"/>
                <a:tab pos="1143000" algn="l"/>
                <a:tab pos="1371600" algn="l"/>
                <a:tab pos="1600200" algn="l"/>
                <a:tab pos="1828800" algn="l"/>
                <a:tab pos="2057400" algn="l"/>
                <a:tab pos="2286000" algn="l"/>
                <a:tab pos="2514600" algn="l"/>
                <a:tab pos="2743200" algn="l"/>
                <a:tab pos="2971800" algn="l"/>
                <a:tab pos="3200400" algn="l"/>
                <a:tab pos="3429000" algn="l"/>
                <a:tab pos="3657600" algn="l"/>
                <a:tab pos="3886200" algn="l"/>
                <a:tab pos="4114800" algn="l"/>
                <a:tab pos="4343400" algn="l"/>
                <a:tab pos="4572000" algn="l"/>
                <a:tab pos="4800600" algn="l"/>
                <a:tab pos="5029200" algn="l"/>
                <a:tab pos="5257800" algn="l"/>
                <a:tab pos="5486400" algn="l"/>
                <a:tab pos="5715000" algn="l"/>
                <a:tab pos="5943600" algn="l"/>
                <a:tab pos="6172200" algn="l"/>
                <a:tab pos="6400800" algn="l"/>
                <a:tab pos="6629400" algn="l"/>
                <a:tab pos="6858000" algn="l"/>
                <a:tab pos="7086600" algn="l"/>
                <a:tab pos="7315200" algn="l"/>
              </a:tabLst>
            </a:pPr>
            <a:r>
              <a:rPr lang="en-US" altLang="zh-CN" sz="26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beta(2)*x(:,2)+beta(3)*x(:,3)); %</a:t>
            </a:r>
            <a:r>
              <a:rPr lang="zh-CN" altLang="zh-CN" sz="26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用匿名函数定义要拟合的函数</a:t>
            </a:r>
            <a:endParaRPr lang="zh-CN" altLang="zh-CN" sz="26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51460" algn="l">
              <a:tabLst>
                <a:tab pos="228600" algn="l"/>
                <a:tab pos="457200" algn="l"/>
                <a:tab pos="685800" algn="l"/>
                <a:tab pos="914400" algn="l"/>
                <a:tab pos="1143000" algn="l"/>
                <a:tab pos="1371600" algn="l"/>
                <a:tab pos="1600200" algn="l"/>
                <a:tab pos="1828800" algn="l"/>
                <a:tab pos="2057400" algn="l"/>
                <a:tab pos="2286000" algn="l"/>
                <a:tab pos="2514600" algn="l"/>
                <a:tab pos="2743200" algn="l"/>
                <a:tab pos="2971800" algn="l"/>
                <a:tab pos="3200400" algn="l"/>
                <a:tab pos="3429000" algn="l"/>
                <a:tab pos="3657600" algn="l"/>
                <a:tab pos="3886200" algn="l"/>
                <a:tab pos="4114800" algn="l"/>
                <a:tab pos="4343400" algn="l"/>
                <a:tab pos="4572000" algn="l"/>
                <a:tab pos="4800600" algn="l"/>
                <a:tab pos="5029200" algn="l"/>
                <a:tab pos="5257800" algn="l"/>
                <a:tab pos="5486400" algn="l"/>
                <a:tab pos="5715000" algn="l"/>
                <a:tab pos="5943600" algn="l"/>
                <a:tab pos="6172200" algn="l"/>
                <a:tab pos="6400800" algn="l"/>
                <a:tab pos="6629400" algn="l"/>
                <a:tab pos="6858000" algn="l"/>
                <a:tab pos="7086600" algn="l"/>
                <a:tab pos="7315200" algn="l"/>
              </a:tabLst>
            </a:pPr>
            <a:r>
              <a:rPr lang="en-US" altLang="zh-CN" sz="26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beta0=[0.1,0.05,0.02,1,2]';  %</a:t>
            </a:r>
            <a:r>
              <a:rPr lang="zh-CN" altLang="zh-CN" sz="26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回归系数的初值</a:t>
            </a:r>
            <a:endParaRPr lang="zh-CN" altLang="zh-CN" sz="26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51460" algn="l">
              <a:tabLst>
                <a:tab pos="228600" algn="l"/>
                <a:tab pos="457200" algn="l"/>
                <a:tab pos="685800" algn="l"/>
                <a:tab pos="914400" algn="l"/>
                <a:tab pos="1143000" algn="l"/>
                <a:tab pos="1371600" algn="l"/>
                <a:tab pos="1600200" algn="l"/>
                <a:tab pos="1828800" algn="l"/>
                <a:tab pos="2057400" algn="l"/>
                <a:tab pos="2286000" algn="l"/>
                <a:tab pos="2514600" algn="l"/>
                <a:tab pos="2743200" algn="l"/>
                <a:tab pos="2971800" algn="l"/>
                <a:tab pos="3200400" algn="l"/>
                <a:tab pos="3429000" algn="l"/>
                <a:tab pos="3657600" algn="l"/>
                <a:tab pos="3886200" algn="l"/>
                <a:tab pos="4114800" algn="l"/>
                <a:tab pos="4343400" algn="l"/>
                <a:tab pos="4572000" algn="l"/>
                <a:tab pos="4800600" algn="l"/>
                <a:tab pos="5029200" algn="l"/>
                <a:tab pos="5257800" algn="l"/>
                <a:tab pos="5486400" algn="l"/>
                <a:tab pos="5715000" algn="l"/>
                <a:tab pos="5943600" algn="l"/>
                <a:tab pos="6172200" algn="l"/>
                <a:tab pos="6400800" algn="l"/>
                <a:tab pos="6629400" algn="l"/>
                <a:tab pos="6858000" algn="l"/>
                <a:tab pos="7086600" algn="l"/>
                <a:tab pos="7315200" algn="l"/>
              </a:tabLst>
            </a:pPr>
            <a:r>
              <a:rPr lang="en-US" altLang="zh-CN" sz="26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md=fitnlm(X,Y,fun,beta0)  %</a:t>
            </a:r>
            <a:r>
              <a:rPr lang="zh-CN" altLang="zh-CN" sz="26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拟合非线性回归模型</a:t>
            </a:r>
            <a:endParaRPr lang="zh-CN" altLang="zh-CN" sz="26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51460" algn="l">
              <a:tabLst>
                <a:tab pos="228600" algn="l"/>
                <a:tab pos="457200" algn="l"/>
                <a:tab pos="685800" algn="l"/>
                <a:tab pos="914400" algn="l"/>
                <a:tab pos="1143000" algn="l"/>
                <a:tab pos="1371600" algn="l"/>
                <a:tab pos="1600200" algn="l"/>
                <a:tab pos="1828800" algn="l"/>
                <a:tab pos="2057400" algn="l"/>
                <a:tab pos="2286000" algn="l"/>
                <a:tab pos="2514600" algn="l"/>
                <a:tab pos="2743200" algn="l"/>
                <a:tab pos="2971800" algn="l"/>
                <a:tab pos="3200400" algn="l"/>
                <a:tab pos="3429000" algn="l"/>
                <a:tab pos="3657600" algn="l"/>
                <a:tab pos="3886200" algn="l"/>
                <a:tab pos="4114800" algn="l"/>
                <a:tab pos="4343400" algn="l"/>
                <a:tab pos="4572000" algn="l"/>
                <a:tab pos="4800600" algn="l"/>
                <a:tab pos="5029200" algn="l"/>
                <a:tab pos="5257800" algn="l"/>
                <a:tab pos="5486400" algn="l"/>
                <a:tab pos="5715000" algn="l"/>
                <a:tab pos="5943600" algn="l"/>
                <a:tab pos="6172200" algn="l"/>
                <a:tab pos="6400800" algn="l"/>
                <a:tab pos="6629400" algn="l"/>
                <a:tab pos="6858000" algn="l"/>
                <a:tab pos="7086600" algn="l"/>
                <a:tab pos="7315200" algn="l"/>
              </a:tabLst>
            </a:pPr>
            <a:r>
              <a:rPr lang="en-US" altLang="zh-CN" sz="26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betaci=coefCI(md)  %</a:t>
            </a:r>
            <a:r>
              <a:rPr lang="zh-CN" altLang="zh-CN" sz="26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求拟合参数的置信区间</a:t>
            </a:r>
            <a:endParaRPr lang="zh-CN" altLang="zh-CN" sz="26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51460" algn="l">
              <a:tabLst>
                <a:tab pos="228600" algn="l"/>
                <a:tab pos="457200" algn="l"/>
                <a:tab pos="685800" algn="l"/>
                <a:tab pos="914400" algn="l"/>
                <a:tab pos="1143000" algn="l"/>
                <a:tab pos="1371600" algn="l"/>
                <a:tab pos="1600200" algn="l"/>
                <a:tab pos="1828800" algn="l"/>
                <a:tab pos="2057400" algn="l"/>
                <a:tab pos="2286000" algn="l"/>
                <a:tab pos="2514600" algn="l"/>
                <a:tab pos="2743200" algn="l"/>
                <a:tab pos="2971800" algn="l"/>
                <a:tab pos="3200400" algn="l"/>
                <a:tab pos="3429000" algn="l"/>
                <a:tab pos="3657600" algn="l"/>
                <a:tab pos="3886200" algn="l"/>
                <a:tab pos="4114800" algn="l"/>
                <a:tab pos="4343400" algn="l"/>
                <a:tab pos="4572000" algn="l"/>
                <a:tab pos="4800600" algn="l"/>
                <a:tab pos="5029200" algn="l"/>
                <a:tab pos="5257800" algn="l"/>
                <a:tab pos="5486400" algn="l"/>
                <a:tab pos="5715000" algn="l"/>
                <a:tab pos="5943600" algn="l"/>
                <a:tab pos="6172200" algn="l"/>
                <a:tab pos="6400800" algn="l"/>
                <a:tab pos="6629400" algn="l"/>
                <a:tab pos="6858000" algn="l"/>
                <a:tab pos="7086600" algn="l"/>
                <a:tab pos="7315200" algn="l"/>
              </a:tabLst>
            </a:pPr>
            <a:r>
              <a:rPr lang="en-US" altLang="zh-CN" sz="26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[ypred,yci]=predict(md,X)  %</a:t>
            </a:r>
            <a:r>
              <a:rPr lang="zh-CN" altLang="zh-CN" sz="26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计算</a:t>
            </a:r>
            <a:r>
              <a:rPr lang="en-US" altLang="zh-CN" sz="26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y</a:t>
            </a:r>
            <a:r>
              <a:rPr lang="zh-CN" altLang="zh-CN" sz="26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的预测值及置信区间</a:t>
            </a:r>
            <a:endParaRPr lang="zh-CN" altLang="zh-CN" sz="26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81268856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3DF7DC0-9AEC-4FC3-AD92-1B7907AC0806}"/>
              </a:ext>
            </a:extLst>
          </p:cNvPr>
          <p:cNvSpPr txBox="1"/>
          <p:nvPr/>
        </p:nvSpPr>
        <p:spPr>
          <a:xfrm>
            <a:off x="384869" y="574120"/>
            <a:ext cx="811619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200" b="1">
                <a:solidFill>
                  <a:srgbClr val="319095"/>
                </a:solidFill>
              </a:rPr>
              <a:t>7.4.4 </a:t>
            </a:r>
            <a:r>
              <a:rPr lang="zh-CN" altLang="en-US" sz="4200" b="1">
                <a:solidFill>
                  <a:srgbClr val="319095"/>
                </a:solidFill>
              </a:rPr>
              <a:t>逐步</a:t>
            </a:r>
            <a:r>
              <a:rPr lang="zh-CN" altLang="zh-CN" sz="4200" b="1">
                <a:solidFill>
                  <a:srgbClr val="319095"/>
                </a:solidFill>
              </a:rPr>
              <a:t>回归</a:t>
            </a:r>
          </a:p>
          <a:p>
            <a:endParaRPr lang="zh-CN" altLang="en-US" sz="4200" b="1" dirty="0">
              <a:solidFill>
                <a:srgbClr val="319095"/>
              </a:solidFill>
            </a:endParaRPr>
          </a:p>
        </p:txBody>
      </p:sp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F9CD71D5-D49B-4ECC-AB36-39FBCF3AE90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21764503"/>
              </p:ext>
            </p:extLst>
          </p:nvPr>
        </p:nvGraphicFramePr>
        <p:xfrm>
          <a:off x="443706" y="1266617"/>
          <a:ext cx="8256587" cy="3562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3" imgW="8548607" imgH="3686936" progId="Word.Document.12">
                  <p:embed/>
                </p:oleObj>
              </mc:Choice>
              <mc:Fallback>
                <p:oleObj name="Document" r:id="rId3" imgW="8548607" imgH="3686936" progId="Word.Document.12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F9CD71D5-D49B-4ECC-AB36-39FBCF3AE90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43706" y="1266617"/>
                        <a:ext cx="8256587" cy="3562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83285025-34AB-4AE1-8F0D-077D2F811C6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01248636"/>
              </p:ext>
            </p:extLst>
          </p:nvPr>
        </p:nvGraphicFramePr>
        <p:xfrm>
          <a:off x="384869" y="3859306"/>
          <a:ext cx="8447088" cy="4094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5" imgW="8569150" imgH="4172884" progId="Word.Document.12">
                  <p:embed/>
                </p:oleObj>
              </mc:Choice>
              <mc:Fallback>
                <p:oleObj name="Document" r:id="rId5" imgW="8569150" imgH="4172884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83285025-34AB-4AE1-8F0D-077D2F811C6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84869" y="3859306"/>
                        <a:ext cx="8447088" cy="40941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81065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38456481"/>
              </p:ext>
            </p:extLst>
          </p:nvPr>
        </p:nvGraphicFramePr>
        <p:xfrm>
          <a:off x="531813" y="804863"/>
          <a:ext cx="7861300" cy="5691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897019" progId="Word.Document.12">
                  <p:embed/>
                </p:oleObj>
              </mc:Choice>
              <mc:Fallback>
                <p:oleObj name="Document" r:id="rId2" imgW="8129635" imgH="5897019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56911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09366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36472202"/>
              </p:ext>
            </p:extLst>
          </p:nvPr>
        </p:nvGraphicFramePr>
        <p:xfrm>
          <a:off x="531813" y="804863"/>
          <a:ext cx="7861300" cy="4845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026028" progId="Word.Document.12">
                  <p:embed/>
                </p:oleObj>
              </mc:Choice>
              <mc:Fallback>
                <p:oleObj name="Document" r:id="rId2" imgW="8129635" imgH="5026028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4845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28413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90618875"/>
              </p:ext>
            </p:extLst>
          </p:nvPr>
        </p:nvGraphicFramePr>
        <p:xfrm>
          <a:off x="531813" y="804863"/>
          <a:ext cx="7861300" cy="429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448610" progId="Word.Document.12">
                  <p:embed/>
                </p:oleObj>
              </mc:Choice>
              <mc:Fallback>
                <p:oleObj name="Document" r:id="rId2" imgW="8129635" imgH="4448610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4298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73109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78135952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2755" progId="Word.Document.12">
                  <p:embed/>
                </p:oleObj>
              </mc:Choice>
              <mc:Fallback>
                <p:oleObj name="Document" r:id="rId2" imgW="8129635" imgH="29227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09881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D1171C8D-6327-4622-A38D-DA77EB5ED0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5254738"/>
              </p:ext>
            </p:extLst>
          </p:nvPr>
        </p:nvGraphicFramePr>
        <p:xfrm>
          <a:off x="477838" y="1677988"/>
          <a:ext cx="8188325" cy="4845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4841240" progId="Word.Document.12">
                  <p:embed/>
                </p:oleObj>
              </mc:Choice>
              <mc:Fallback>
                <p:oleObj name="Document" r:id="rId2" imgW="8153322" imgH="4841240" progId="Word.Document.12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D1171C8D-6327-4622-A38D-DA77EB5ED0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77838" y="1677988"/>
                        <a:ext cx="8188325" cy="4845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B8DC3E65-1ED8-4E27-8166-5B4FC188AF4F}"/>
              </a:ext>
            </a:extLst>
          </p:cNvPr>
          <p:cNvSpPr txBox="1"/>
          <p:nvPr/>
        </p:nvSpPr>
        <p:spPr>
          <a:xfrm>
            <a:off x="384870" y="772240"/>
            <a:ext cx="90877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0293B8"/>
                </a:solidFill>
              </a:rPr>
              <a:t>1.</a:t>
            </a:r>
            <a:r>
              <a:rPr lang="zh-CN" altLang="zh-CN" sz="3600" b="1">
                <a:solidFill>
                  <a:srgbClr val="0293B8"/>
                </a:solidFill>
              </a:rPr>
              <a:t>前进法</a:t>
            </a:r>
            <a:endParaRPr lang="zh-CN" altLang="en-US" sz="3600" b="1" dirty="0">
              <a:solidFill>
                <a:srgbClr val="0293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8594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30386133"/>
              </p:ext>
            </p:extLst>
          </p:nvPr>
        </p:nvGraphicFramePr>
        <p:xfrm>
          <a:off x="531813" y="804863"/>
          <a:ext cx="7861300" cy="5637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080420" progId="Word.Document.12">
                  <p:embed/>
                </p:oleObj>
              </mc:Choice>
              <mc:Fallback>
                <p:oleObj name="Document" r:id="rId2" imgW="8129635" imgH="5080420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56372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86958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80038851"/>
              </p:ext>
            </p:extLst>
          </p:nvPr>
        </p:nvGraphicFramePr>
        <p:xfrm>
          <a:off x="531813" y="804863"/>
          <a:ext cx="7861300" cy="3194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314304" progId="Word.Document.12">
                  <p:embed/>
                </p:oleObj>
              </mc:Choice>
              <mc:Fallback>
                <p:oleObj name="Document" r:id="rId2" imgW="8129635" imgH="331430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3194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86850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605685"/>
              </p:ext>
            </p:extLst>
          </p:nvPr>
        </p:nvGraphicFramePr>
        <p:xfrm>
          <a:off x="531813" y="804863"/>
          <a:ext cx="7861300" cy="3725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856422" progId="Word.Document.12">
                  <p:embed/>
                </p:oleObj>
              </mc:Choice>
              <mc:Fallback>
                <p:oleObj name="Document" r:id="rId2" imgW="8129635" imgH="3856422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37258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97979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D1171C8D-6327-4622-A38D-DA77EB5ED0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37937146"/>
              </p:ext>
            </p:extLst>
          </p:nvPr>
        </p:nvGraphicFramePr>
        <p:xfrm>
          <a:off x="477837" y="1681163"/>
          <a:ext cx="8188325" cy="3698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3702612" progId="Word.Document.12">
                  <p:embed/>
                </p:oleObj>
              </mc:Choice>
              <mc:Fallback>
                <p:oleObj name="Document" r:id="rId2" imgW="8153322" imgH="3702612" progId="Word.Document.12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D1171C8D-6327-4622-A38D-DA77EB5ED0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77837" y="1681163"/>
                        <a:ext cx="8188325" cy="3698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B8DC3E65-1ED8-4E27-8166-5B4FC188AF4F}"/>
              </a:ext>
            </a:extLst>
          </p:cNvPr>
          <p:cNvSpPr txBox="1"/>
          <p:nvPr/>
        </p:nvSpPr>
        <p:spPr>
          <a:xfrm>
            <a:off x="384870" y="772240"/>
            <a:ext cx="90877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0293B8"/>
                </a:solidFill>
              </a:rPr>
              <a:t>2.</a:t>
            </a:r>
            <a:r>
              <a:rPr lang="zh-CN" altLang="en-US" sz="3600" b="1">
                <a:solidFill>
                  <a:srgbClr val="0293B8"/>
                </a:solidFill>
              </a:rPr>
              <a:t>后退</a:t>
            </a:r>
            <a:r>
              <a:rPr lang="zh-CN" altLang="zh-CN" sz="3600" b="1">
                <a:solidFill>
                  <a:srgbClr val="0293B8"/>
                </a:solidFill>
              </a:rPr>
              <a:t>法</a:t>
            </a:r>
            <a:endParaRPr lang="zh-CN" altLang="en-US" sz="3600" b="1" dirty="0">
              <a:solidFill>
                <a:srgbClr val="0293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0513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D1171C8D-6327-4622-A38D-DA77EB5ED0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06600567"/>
              </p:ext>
            </p:extLst>
          </p:nvPr>
        </p:nvGraphicFramePr>
        <p:xfrm>
          <a:off x="477838" y="1677988"/>
          <a:ext cx="8188325" cy="4164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4162962" progId="Word.Document.12">
                  <p:embed/>
                </p:oleObj>
              </mc:Choice>
              <mc:Fallback>
                <p:oleObj name="Document" r:id="rId2" imgW="8153322" imgH="4162962" progId="Word.Document.12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D1171C8D-6327-4622-A38D-DA77EB5ED0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77838" y="1677988"/>
                        <a:ext cx="8188325" cy="41640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B8DC3E65-1ED8-4E27-8166-5B4FC188AF4F}"/>
              </a:ext>
            </a:extLst>
          </p:cNvPr>
          <p:cNvSpPr txBox="1"/>
          <p:nvPr/>
        </p:nvSpPr>
        <p:spPr>
          <a:xfrm>
            <a:off x="384870" y="772240"/>
            <a:ext cx="90877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0293B8"/>
                </a:solidFill>
              </a:rPr>
              <a:t>3.</a:t>
            </a:r>
            <a:r>
              <a:rPr lang="zh-CN" altLang="zh-CN" sz="3600" b="1">
                <a:solidFill>
                  <a:srgbClr val="0293B8"/>
                </a:solidFill>
              </a:rPr>
              <a:t>逐步回归法</a:t>
            </a:r>
            <a:endParaRPr lang="zh-CN" altLang="en-US" sz="3600" b="1" dirty="0">
              <a:solidFill>
                <a:srgbClr val="0293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5288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62357606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2755" progId="Word.Document.12">
                  <p:embed/>
                </p:oleObj>
              </mc:Choice>
              <mc:Fallback>
                <p:oleObj name="Document" r:id="rId2" imgW="8129635" imgH="29227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31639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87384137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824724" progId="Word.Document.12">
                  <p:embed/>
                </p:oleObj>
              </mc:Choice>
              <mc:Fallback>
                <p:oleObj name="Document" r:id="rId2" imgW="8129635" imgH="382472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07965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03563018"/>
              </p:ext>
            </p:extLst>
          </p:nvPr>
        </p:nvGraphicFramePr>
        <p:xfrm>
          <a:off x="641350" y="522475"/>
          <a:ext cx="7861300" cy="6661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6895525" progId="Word.Document.12">
                  <p:embed/>
                </p:oleObj>
              </mc:Choice>
              <mc:Fallback>
                <p:oleObj name="Document" r:id="rId2" imgW="8129635" imgH="689552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41350" y="522475"/>
                        <a:ext cx="7861300" cy="6661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50191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5922003"/>
              </p:ext>
            </p:extLst>
          </p:nvPr>
        </p:nvGraphicFramePr>
        <p:xfrm>
          <a:off x="531813" y="804863"/>
          <a:ext cx="7861300" cy="4286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446448" progId="Word.Document.12">
                  <p:embed/>
                </p:oleObj>
              </mc:Choice>
              <mc:Fallback>
                <p:oleObj name="Document" r:id="rId2" imgW="8129635" imgH="4446448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4286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56628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40521364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2755" progId="Word.Document.12">
                  <p:embed/>
                </p:oleObj>
              </mc:Choice>
              <mc:Fallback>
                <p:oleObj name="Document" r:id="rId2" imgW="8129635" imgH="29227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3655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5D4B47AA-2FCF-4CF5-9513-D16E07B17553}"/>
              </a:ext>
            </a:extLst>
          </p:cNvPr>
          <p:cNvSpPr txBox="1"/>
          <p:nvPr/>
        </p:nvSpPr>
        <p:spPr>
          <a:xfrm>
            <a:off x="124384" y="1382286"/>
            <a:ext cx="8602757" cy="4093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76225" algn="just"/>
            <a:r>
              <a:rPr lang="en-US" altLang="zh-CN" sz="26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clc, clear</a:t>
            </a:r>
            <a:endParaRPr lang="zh-CN" altLang="zh-CN" sz="26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26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a = readmatrix('data7_25.txt');</a:t>
            </a:r>
            <a:endParaRPr lang="zh-CN" altLang="zh-CN" sz="26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26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X = a(:,[1:end-1]); Y = a(:,end);</a:t>
            </a:r>
            <a:endParaRPr lang="zh-CN" altLang="zh-CN" sz="26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26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md0 = fitlm(X,Y)                      %</a:t>
            </a:r>
            <a:r>
              <a:rPr lang="zh-CN" altLang="zh-CN" sz="26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拟合全部变量回归模型</a:t>
            </a:r>
            <a:endParaRPr lang="zh-CN" altLang="zh-CN" sz="26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26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md1 = fitlm(X,Y,'y~1+x1+x2+x4')         %</a:t>
            </a:r>
            <a:r>
              <a:rPr lang="zh-CN" altLang="zh-CN" sz="26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拟合</a:t>
            </a:r>
            <a:r>
              <a:rPr lang="en-US" altLang="zh-CN" sz="26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x1,x2,x4</a:t>
            </a:r>
            <a:r>
              <a:rPr lang="zh-CN" altLang="zh-CN" sz="26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回归模型</a:t>
            </a:r>
            <a:endParaRPr lang="zh-CN" altLang="zh-CN" sz="26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26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md2 = fitlm(X,Y,'y~1+x1+x2')            %</a:t>
            </a:r>
            <a:r>
              <a:rPr lang="zh-CN" altLang="zh-CN" sz="26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拟合</a:t>
            </a:r>
            <a:r>
              <a:rPr lang="en-US" altLang="zh-CN" sz="26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x1,x2</a:t>
            </a:r>
            <a:r>
              <a:rPr lang="zh-CN" altLang="zh-CN" sz="26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回归模型</a:t>
            </a:r>
            <a:endParaRPr lang="zh-CN" altLang="zh-CN" sz="26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26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md = stepwiselm(X, Y, 'y~1+x1+x2+x3+x4')  %</a:t>
            </a:r>
            <a:r>
              <a:rPr lang="zh-CN" altLang="zh-CN" sz="26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一步求出模型</a:t>
            </a:r>
            <a:endParaRPr lang="zh-CN" altLang="zh-CN" sz="26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907404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59920137"/>
              </p:ext>
            </p:extLst>
          </p:nvPr>
        </p:nvGraphicFramePr>
        <p:xfrm>
          <a:off x="531813" y="804863"/>
          <a:ext cx="7861300" cy="5581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988513" progId="Word.Document.12">
                  <p:embed/>
                </p:oleObj>
              </mc:Choice>
              <mc:Fallback>
                <p:oleObj name="Document" r:id="rId2" imgW="8129635" imgH="5988513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5581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59756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层">
            <a:extLst>
              <a:ext uri="{FF2B5EF4-FFF2-40B4-BE49-F238E27FC236}">
                <a16:creationId xmlns:a16="http://schemas.microsoft.com/office/drawing/2014/main" id="{74BAD145-AB42-4135-BB73-9ABB57E581AC}"/>
              </a:ext>
            </a:extLst>
          </p:cNvPr>
          <p:cNvSpPr txBox="1"/>
          <p:nvPr/>
        </p:nvSpPr>
        <p:spPr bwMode="auto">
          <a:xfrm>
            <a:off x="4765475" y="2729270"/>
            <a:ext cx="3721300" cy="2092856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zh-CN" altLang="zh-CN" sz="3200" b="1"/>
              <a:t>基于灰色模型和</a:t>
            </a:r>
            <a:r>
              <a:rPr lang="en-US" altLang="zh-CN" sz="3200" b="1"/>
              <a:t>Bootstrap</a:t>
            </a:r>
            <a:r>
              <a:rPr lang="zh-CN" altLang="zh-CN" sz="3200" b="1"/>
              <a:t>理论的大规模定制质量控制方法研究</a:t>
            </a:r>
            <a:endParaRPr lang="zh-CN" altLang="en-US" sz="32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标题层">
            <a:extLst>
              <a:ext uri="{FF2B5EF4-FFF2-40B4-BE49-F238E27FC236}">
                <a16:creationId xmlns:a16="http://schemas.microsoft.com/office/drawing/2014/main" id="{A017B4FF-92DC-44DD-8AFD-8DA6C8A674C5}"/>
              </a:ext>
            </a:extLst>
          </p:cNvPr>
          <p:cNvSpPr txBox="1"/>
          <p:nvPr/>
        </p:nvSpPr>
        <p:spPr bwMode="auto">
          <a:xfrm>
            <a:off x="3436737" y="3171111"/>
            <a:ext cx="1434038" cy="861750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4800" kern="0">
                <a:solidFill>
                  <a:schemeClr val="tx1">
                    <a:lumMod val="85000"/>
                    <a:lumOff val="15000"/>
                  </a:schemeClr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05</a:t>
            </a:r>
            <a:endParaRPr lang="zh-CN" altLang="en-US" sz="4800" kern="0" dirty="0">
              <a:solidFill>
                <a:schemeClr val="tx1">
                  <a:lumMod val="85000"/>
                  <a:lumOff val="15000"/>
                </a:schemeClr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9028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0" grpId="0"/>
    </p:bld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3DF7DC0-9AEC-4FC3-AD92-1B7907AC0806}"/>
              </a:ext>
            </a:extLst>
          </p:cNvPr>
          <p:cNvSpPr txBox="1"/>
          <p:nvPr/>
        </p:nvSpPr>
        <p:spPr>
          <a:xfrm>
            <a:off x="384869" y="574120"/>
            <a:ext cx="811619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200" b="1">
                <a:solidFill>
                  <a:srgbClr val="319095"/>
                </a:solidFill>
              </a:rPr>
              <a:t>7.5.1</a:t>
            </a:r>
            <a:r>
              <a:rPr lang="zh-CN" altLang="en-US" sz="4200" b="1">
                <a:solidFill>
                  <a:srgbClr val="319095"/>
                </a:solidFill>
              </a:rPr>
              <a:t>引言</a:t>
            </a:r>
            <a:endParaRPr lang="zh-CN" altLang="zh-CN" sz="4200" b="1">
              <a:solidFill>
                <a:srgbClr val="319095"/>
              </a:solidFill>
            </a:endParaRPr>
          </a:p>
          <a:p>
            <a:endParaRPr lang="zh-CN" altLang="en-US" sz="4200" b="1" dirty="0">
              <a:solidFill>
                <a:srgbClr val="319095"/>
              </a:solidFill>
            </a:endParaRPr>
          </a:p>
        </p:txBody>
      </p:sp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F9CD71D5-D49B-4ECC-AB36-39FBCF3AE90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15753798"/>
              </p:ext>
            </p:extLst>
          </p:nvPr>
        </p:nvGraphicFramePr>
        <p:xfrm>
          <a:off x="314671" y="1402511"/>
          <a:ext cx="8256587" cy="4584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3" imgW="8548607" imgH="4757895" progId="Word.Document.12">
                  <p:embed/>
                </p:oleObj>
              </mc:Choice>
              <mc:Fallback>
                <p:oleObj name="Document" r:id="rId3" imgW="8548607" imgH="4757895" progId="Word.Document.12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F9CD71D5-D49B-4ECC-AB36-39FBCF3AE90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14671" y="1402511"/>
                        <a:ext cx="8256587" cy="4584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36958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29102358"/>
              </p:ext>
            </p:extLst>
          </p:nvPr>
        </p:nvGraphicFramePr>
        <p:xfrm>
          <a:off x="531813" y="804863"/>
          <a:ext cx="7861300" cy="3194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306740" progId="Word.Document.12">
                  <p:embed/>
                </p:oleObj>
              </mc:Choice>
              <mc:Fallback>
                <p:oleObj name="Document" r:id="rId2" imgW="8129635" imgH="3306740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3194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71285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46636382"/>
              </p:ext>
            </p:extLst>
          </p:nvPr>
        </p:nvGraphicFramePr>
        <p:xfrm>
          <a:off x="531813" y="804863"/>
          <a:ext cx="7861300" cy="401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162962" progId="Word.Document.12">
                  <p:embed/>
                </p:oleObj>
              </mc:Choice>
              <mc:Fallback>
                <p:oleObj name="Document" r:id="rId2" imgW="8129635" imgH="4162962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4013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51684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5757622"/>
              </p:ext>
            </p:extLst>
          </p:nvPr>
        </p:nvGraphicFramePr>
        <p:xfrm>
          <a:off x="814201" y="661988"/>
          <a:ext cx="7861300" cy="6196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6415003" progId="Word.Document.12">
                  <p:embed/>
                </p:oleObj>
              </mc:Choice>
              <mc:Fallback>
                <p:oleObj name="Document" r:id="rId2" imgW="8129635" imgH="6415003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14201" y="661988"/>
                        <a:ext cx="7861300" cy="61960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24685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11312215"/>
              </p:ext>
            </p:extLst>
          </p:nvPr>
        </p:nvGraphicFramePr>
        <p:xfrm>
          <a:off x="531813" y="804863"/>
          <a:ext cx="7861300" cy="4586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757671" progId="Word.Document.12">
                  <p:embed/>
                </p:oleObj>
              </mc:Choice>
              <mc:Fallback>
                <p:oleObj name="Document" r:id="rId2" imgW="8129635" imgH="4757671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45862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3071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89900234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2755" progId="Word.Document.12">
                  <p:embed/>
                </p:oleObj>
              </mc:Choice>
              <mc:Fallback>
                <p:oleObj name="Document" r:id="rId2" imgW="8129635" imgH="29227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22071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3DF7DC0-9AEC-4FC3-AD92-1B7907AC0806}"/>
              </a:ext>
            </a:extLst>
          </p:cNvPr>
          <p:cNvSpPr txBox="1"/>
          <p:nvPr/>
        </p:nvSpPr>
        <p:spPr>
          <a:xfrm>
            <a:off x="384869" y="574120"/>
            <a:ext cx="851306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200" b="1">
                <a:solidFill>
                  <a:srgbClr val="319095"/>
                </a:solidFill>
              </a:rPr>
              <a:t>7.5.2</a:t>
            </a:r>
            <a:r>
              <a:rPr lang="zh-CN" altLang="zh-CN" sz="4200" b="1">
                <a:solidFill>
                  <a:srgbClr val="319095"/>
                </a:solidFill>
              </a:rPr>
              <a:t>基于灰色模型的大规模定制生产质量预测</a:t>
            </a:r>
          </a:p>
          <a:p>
            <a:endParaRPr lang="zh-CN" altLang="en-US" sz="4200" b="1" dirty="0">
              <a:solidFill>
                <a:srgbClr val="319095"/>
              </a:solidFill>
            </a:endParaRPr>
          </a:p>
        </p:txBody>
      </p:sp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F9CD71D5-D49B-4ECC-AB36-39FBCF3AE90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70210091"/>
              </p:ext>
            </p:extLst>
          </p:nvPr>
        </p:nvGraphicFramePr>
        <p:xfrm>
          <a:off x="382588" y="2074863"/>
          <a:ext cx="8256587" cy="3562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3" imgW="8548607" imgH="3686936" progId="Word.Document.12">
                  <p:embed/>
                </p:oleObj>
              </mc:Choice>
              <mc:Fallback>
                <p:oleObj name="Document" r:id="rId3" imgW="8548607" imgH="3686936" progId="Word.Document.12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F9CD71D5-D49B-4ECC-AB36-39FBCF3AE90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82588" y="2074863"/>
                        <a:ext cx="8256587" cy="3562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19460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41941994"/>
              </p:ext>
            </p:extLst>
          </p:nvPr>
        </p:nvGraphicFramePr>
        <p:xfrm>
          <a:off x="531813" y="804863"/>
          <a:ext cx="7861300" cy="3684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824724" progId="Word.Document.12">
                  <p:embed/>
                </p:oleObj>
              </mc:Choice>
              <mc:Fallback>
                <p:oleObj name="Document" r:id="rId2" imgW="8129635" imgH="382472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3684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6933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31116067"/>
              </p:ext>
            </p:extLst>
          </p:nvPr>
        </p:nvGraphicFramePr>
        <p:xfrm>
          <a:off x="531813" y="804863"/>
          <a:ext cx="7861300" cy="451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683107" progId="Word.Document.12">
                  <p:embed/>
                </p:oleObj>
              </mc:Choice>
              <mc:Fallback>
                <p:oleObj name="Document" r:id="rId2" imgW="8129635" imgH="4683107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4518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625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6A8DB95-73DC-429D-B07C-884DAF78451D}"/>
              </a:ext>
            </a:extLst>
          </p:cNvPr>
          <p:cNvSpPr txBox="1"/>
          <p:nvPr/>
        </p:nvSpPr>
        <p:spPr>
          <a:xfrm>
            <a:off x="714375" y="1659285"/>
            <a:ext cx="7715250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6700" algn="just"/>
            <a:r>
              <a:rPr lang="en-US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clc, clear, close all</a:t>
            </a:r>
            <a:endParaRPr lang="zh-CN" altLang="zh-CN" sz="2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 algn="just"/>
            <a:r>
              <a:rPr lang="en-US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a=readmatrix('data7_5_1.txt'); a=a(~isnan(a)); %</a:t>
            </a:r>
            <a:r>
              <a:rPr lang="zh-CN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去掉</a:t>
            </a:r>
            <a:r>
              <a:rPr lang="en-US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NaN</a:t>
            </a:r>
            <a:r>
              <a:rPr lang="zh-CN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值</a:t>
            </a:r>
            <a:endParaRPr lang="zh-CN" altLang="zh-CN" sz="2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 algn="just"/>
            <a:r>
              <a:rPr lang="en-US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[f,x]=ecdf(a) %</a:t>
            </a:r>
            <a:r>
              <a:rPr lang="zh-CN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计算经验分布函数的取值</a:t>
            </a:r>
            <a:endParaRPr lang="zh-CN" altLang="zh-CN" sz="2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 algn="just"/>
            <a:r>
              <a:rPr lang="en-US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ecdf(a)  %</a:t>
            </a:r>
            <a:r>
              <a:rPr lang="zh-CN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画经验分布函数图形</a:t>
            </a:r>
            <a:endParaRPr lang="zh-CN" altLang="zh-CN" sz="2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 algn="just"/>
            <a:r>
              <a:rPr lang="en-US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grid on, xlabel('$x$','Interpreter','Latex')</a:t>
            </a:r>
            <a:endParaRPr lang="zh-CN" altLang="zh-CN" sz="2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 algn="just"/>
            <a:r>
              <a:rPr lang="en-US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ylabel('$F(x)$','Interpreter','Latex')</a:t>
            </a:r>
            <a:endParaRPr lang="zh-CN" altLang="zh-CN" sz="2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 algn="just"/>
            <a:r>
              <a:rPr lang="en-US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writematrix([x,f], 'data7_5_2.xlsx')</a:t>
            </a:r>
            <a:endParaRPr lang="zh-CN" altLang="zh-CN" sz="2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81419150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29500665"/>
              </p:ext>
            </p:extLst>
          </p:nvPr>
        </p:nvGraphicFramePr>
        <p:xfrm>
          <a:off x="531813" y="804863"/>
          <a:ext cx="7861300" cy="4900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075017" progId="Word.Document.12">
                  <p:embed/>
                </p:oleObj>
              </mc:Choice>
              <mc:Fallback>
                <p:oleObj name="Document" r:id="rId2" imgW="8129635" imgH="5075017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49006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53360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06716725"/>
              </p:ext>
            </p:extLst>
          </p:nvPr>
        </p:nvGraphicFramePr>
        <p:xfrm>
          <a:off x="531813" y="804863"/>
          <a:ext cx="7861300" cy="4913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089426" progId="Word.Document.12">
                  <p:embed/>
                </p:oleObj>
              </mc:Choice>
              <mc:Fallback>
                <p:oleObj name="Document" r:id="rId2" imgW="8129635" imgH="5089426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49133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8846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89644999"/>
              </p:ext>
            </p:extLst>
          </p:nvPr>
        </p:nvGraphicFramePr>
        <p:xfrm>
          <a:off x="531813" y="804863"/>
          <a:ext cx="7861300" cy="3221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335197" progId="Word.Document.12">
                  <p:embed/>
                </p:oleObj>
              </mc:Choice>
              <mc:Fallback>
                <p:oleObj name="Document" r:id="rId2" imgW="8129635" imgH="3335197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32210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65147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46965843"/>
              </p:ext>
            </p:extLst>
          </p:nvPr>
        </p:nvGraphicFramePr>
        <p:xfrm>
          <a:off x="531813" y="804863"/>
          <a:ext cx="8134350" cy="4695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387715" imgH="4856879" progId="Word.Document.12">
                  <p:embed/>
                </p:oleObj>
              </mc:Choice>
              <mc:Fallback>
                <p:oleObj name="Document" r:id="rId2" imgW="8387715" imgH="4856879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8134350" cy="4695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34729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27875338"/>
              </p:ext>
            </p:extLst>
          </p:nvPr>
        </p:nvGraphicFramePr>
        <p:xfrm>
          <a:off x="531813" y="804863"/>
          <a:ext cx="7861300" cy="401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162962" progId="Word.Document.12">
                  <p:embed/>
                </p:oleObj>
              </mc:Choice>
              <mc:Fallback>
                <p:oleObj name="Document" r:id="rId2" imgW="8129635" imgH="4162962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4013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12837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3DF7DC0-9AEC-4FC3-AD92-1B7907AC0806}"/>
              </a:ext>
            </a:extLst>
          </p:cNvPr>
          <p:cNvSpPr txBox="1"/>
          <p:nvPr/>
        </p:nvSpPr>
        <p:spPr>
          <a:xfrm>
            <a:off x="384869" y="574120"/>
            <a:ext cx="851306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200" b="1">
                <a:solidFill>
                  <a:srgbClr val="319095"/>
                </a:solidFill>
              </a:rPr>
              <a:t>7.5.3</a:t>
            </a:r>
            <a:r>
              <a:rPr lang="zh-CN" altLang="zh-CN" sz="4200" b="1">
                <a:solidFill>
                  <a:srgbClr val="319095"/>
                </a:solidFill>
              </a:rPr>
              <a:t>基于</a:t>
            </a:r>
            <a:r>
              <a:rPr lang="en-US" altLang="zh-CN" sz="4200" b="1">
                <a:solidFill>
                  <a:srgbClr val="319095"/>
                </a:solidFill>
              </a:rPr>
              <a:t>Bootstrap</a:t>
            </a:r>
            <a:r>
              <a:rPr lang="zh-CN" altLang="zh-CN" sz="4200" b="1">
                <a:solidFill>
                  <a:srgbClr val="319095"/>
                </a:solidFill>
              </a:rPr>
              <a:t>理论的过程质量分析</a:t>
            </a:r>
          </a:p>
          <a:p>
            <a:endParaRPr lang="zh-CN" altLang="en-US" sz="4200" b="1" dirty="0">
              <a:solidFill>
                <a:srgbClr val="319095"/>
              </a:solidFill>
            </a:endParaRPr>
          </a:p>
        </p:txBody>
      </p:sp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F9CD71D5-D49B-4ECC-AB36-39FBCF3AE90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7658654"/>
              </p:ext>
            </p:extLst>
          </p:nvPr>
        </p:nvGraphicFramePr>
        <p:xfrm>
          <a:off x="382588" y="2074863"/>
          <a:ext cx="8256587" cy="4189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3" imgW="8548607" imgH="4342912" progId="Word.Document.12">
                  <p:embed/>
                </p:oleObj>
              </mc:Choice>
              <mc:Fallback>
                <p:oleObj name="Document" r:id="rId3" imgW="8548607" imgH="4342912" progId="Word.Document.12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F9CD71D5-D49B-4ECC-AB36-39FBCF3AE90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82588" y="2074863"/>
                        <a:ext cx="8256587" cy="41894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884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D1171C8D-6327-4622-A38D-DA77EB5ED0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99384653"/>
              </p:ext>
            </p:extLst>
          </p:nvPr>
        </p:nvGraphicFramePr>
        <p:xfrm>
          <a:off x="504825" y="1624013"/>
          <a:ext cx="8188325" cy="3698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3937470" progId="Word.Document.12">
                  <p:embed/>
                </p:oleObj>
              </mc:Choice>
              <mc:Fallback>
                <p:oleObj name="Document" r:id="rId2" imgW="8153322" imgH="3937470" progId="Word.Document.12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D1171C8D-6327-4622-A38D-DA77EB5ED0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04825" y="1624013"/>
                        <a:ext cx="8188325" cy="3698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B8DC3E65-1ED8-4E27-8166-5B4FC188AF4F}"/>
              </a:ext>
            </a:extLst>
          </p:cNvPr>
          <p:cNvSpPr txBox="1"/>
          <p:nvPr/>
        </p:nvSpPr>
        <p:spPr>
          <a:xfrm>
            <a:off x="384870" y="772240"/>
            <a:ext cx="90877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0293B8"/>
                </a:solidFill>
              </a:rPr>
              <a:t>1.</a:t>
            </a:r>
            <a:r>
              <a:rPr lang="zh-CN" altLang="en-US" sz="3600" b="1">
                <a:solidFill>
                  <a:srgbClr val="0293B8"/>
                </a:solidFill>
              </a:rPr>
              <a:t> </a:t>
            </a:r>
            <a:r>
              <a:rPr lang="en-US" altLang="zh-CN" sz="3600" b="1">
                <a:solidFill>
                  <a:srgbClr val="0293B8"/>
                </a:solidFill>
              </a:rPr>
              <a:t>Bootstrap</a:t>
            </a:r>
            <a:r>
              <a:rPr lang="zh-CN" altLang="zh-CN" sz="3600" b="1">
                <a:solidFill>
                  <a:srgbClr val="0293B8"/>
                </a:solidFill>
              </a:rPr>
              <a:t>方法的数学描述</a:t>
            </a:r>
            <a:endParaRPr lang="zh-CN" altLang="en-US" sz="3600" b="1" dirty="0">
              <a:solidFill>
                <a:srgbClr val="0293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9160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11725195"/>
              </p:ext>
            </p:extLst>
          </p:nvPr>
        </p:nvGraphicFramePr>
        <p:xfrm>
          <a:off x="531813" y="804863"/>
          <a:ext cx="7861300" cy="5145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334009" progId="Word.Document.12">
                  <p:embed/>
                </p:oleObj>
              </mc:Choice>
              <mc:Fallback>
                <p:oleObj name="Document" r:id="rId2" imgW="8129635" imgH="5334009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5145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70744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37390031"/>
              </p:ext>
            </p:extLst>
          </p:nvPr>
        </p:nvGraphicFramePr>
        <p:xfrm>
          <a:off x="531813" y="804863"/>
          <a:ext cx="7861300" cy="4313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472023" progId="Word.Document.12">
                  <p:embed/>
                </p:oleObj>
              </mc:Choice>
              <mc:Fallback>
                <p:oleObj name="Document" r:id="rId2" imgW="8129635" imgH="4472023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43132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08746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78344756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2755" progId="Word.Document.12">
                  <p:embed/>
                </p:oleObj>
              </mc:Choice>
              <mc:Fallback>
                <p:oleObj name="Document" r:id="rId2" imgW="8129635" imgH="29227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286FA189-9F23-4E14-A4C9-F8B0D4CEE3A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42466017"/>
              </p:ext>
            </p:extLst>
          </p:nvPr>
        </p:nvGraphicFramePr>
        <p:xfrm>
          <a:off x="641350" y="2839851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8129635" imgH="2924195" progId="Word.Document.12">
                  <p:embed/>
                </p:oleObj>
              </mc:Choice>
              <mc:Fallback>
                <p:oleObj name="Document" r:id="rId4" imgW="8129635" imgH="292419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41350" y="2839851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84499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3DF7DC0-9AEC-4FC3-AD92-1B7907AC0806}"/>
              </a:ext>
            </a:extLst>
          </p:cNvPr>
          <p:cNvSpPr txBox="1"/>
          <p:nvPr/>
        </p:nvSpPr>
        <p:spPr>
          <a:xfrm>
            <a:off x="384870" y="574120"/>
            <a:ext cx="631683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200" b="1">
                <a:solidFill>
                  <a:srgbClr val="319095"/>
                </a:solidFill>
              </a:rPr>
              <a:t>7.1.3  Q-Q</a:t>
            </a:r>
            <a:r>
              <a:rPr lang="zh-CN" altLang="zh-CN" sz="4200" b="1">
                <a:solidFill>
                  <a:srgbClr val="319095"/>
                </a:solidFill>
              </a:rPr>
              <a:t>图</a:t>
            </a:r>
            <a:endParaRPr lang="zh-CN" altLang="en-US" sz="4200" b="1" dirty="0">
              <a:solidFill>
                <a:srgbClr val="319095"/>
              </a:solidFill>
            </a:endParaRPr>
          </a:p>
        </p:txBody>
      </p:sp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F9CD71D5-D49B-4ECC-AB36-39FBCF3AE90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10907336"/>
              </p:ext>
            </p:extLst>
          </p:nvPr>
        </p:nvGraphicFramePr>
        <p:xfrm>
          <a:off x="443706" y="1432672"/>
          <a:ext cx="8256587" cy="3562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3" imgW="8548607" imgH="3686936" progId="Word.Document.12">
                  <p:embed/>
                </p:oleObj>
              </mc:Choice>
              <mc:Fallback>
                <p:oleObj name="Document" r:id="rId3" imgW="8548607" imgH="3686936" progId="Word.Document.12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F9CD71D5-D49B-4ECC-AB36-39FBCF3AE90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43706" y="1432672"/>
                        <a:ext cx="8256587" cy="3562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83285025-34AB-4AE1-8F0D-077D2F811C6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70231747"/>
              </p:ext>
            </p:extLst>
          </p:nvPr>
        </p:nvGraphicFramePr>
        <p:xfrm>
          <a:off x="443706" y="2947940"/>
          <a:ext cx="8447088" cy="4094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5" imgW="8569150" imgH="4172884" progId="Word.Document.12">
                  <p:embed/>
                </p:oleObj>
              </mc:Choice>
              <mc:Fallback>
                <p:oleObj name="Document" r:id="rId5" imgW="8569150" imgH="4172884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83285025-34AB-4AE1-8F0D-077D2F811C6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43706" y="2947940"/>
                        <a:ext cx="8447088" cy="40941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80337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6198266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306740" progId="Word.Document.12">
                  <p:embed/>
                </p:oleObj>
              </mc:Choice>
              <mc:Fallback>
                <p:oleObj name="Document" r:id="rId2" imgW="8129635" imgH="3306740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19518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D1171C8D-6327-4622-A38D-DA77EB5ED0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68560260"/>
              </p:ext>
            </p:extLst>
          </p:nvPr>
        </p:nvGraphicFramePr>
        <p:xfrm>
          <a:off x="504825" y="1624013"/>
          <a:ext cx="8188325" cy="4340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4342708" progId="Word.Document.12">
                  <p:embed/>
                </p:oleObj>
              </mc:Choice>
              <mc:Fallback>
                <p:oleObj name="Document" r:id="rId2" imgW="8153322" imgH="4342708" progId="Word.Document.12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D1171C8D-6327-4622-A38D-DA77EB5ED0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04825" y="1624013"/>
                        <a:ext cx="8188325" cy="4340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B8DC3E65-1ED8-4E27-8166-5B4FC188AF4F}"/>
              </a:ext>
            </a:extLst>
          </p:cNvPr>
          <p:cNvSpPr txBox="1"/>
          <p:nvPr/>
        </p:nvSpPr>
        <p:spPr>
          <a:xfrm>
            <a:off x="384870" y="772240"/>
            <a:ext cx="90877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0293B8"/>
                </a:solidFill>
              </a:rPr>
              <a:t>2.</a:t>
            </a:r>
            <a:r>
              <a:rPr lang="zh-CN" altLang="zh-CN" sz="3600" b="1">
                <a:solidFill>
                  <a:srgbClr val="0293B8"/>
                </a:solidFill>
              </a:rPr>
              <a:t>基于</a:t>
            </a:r>
            <a:r>
              <a:rPr lang="en-US" altLang="zh-CN" sz="3600" b="1">
                <a:solidFill>
                  <a:srgbClr val="0293B8"/>
                </a:solidFill>
              </a:rPr>
              <a:t>Bootstrap</a:t>
            </a:r>
            <a:r>
              <a:rPr lang="zh-CN" altLang="zh-CN" sz="3600" b="1">
                <a:solidFill>
                  <a:srgbClr val="0293B8"/>
                </a:solidFill>
              </a:rPr>
              <a:t>的质量控制图分析</a:t>
            </a:r>
            <a:endParaRPr lang="zh-CN" altLang="en-US" sz="3600" b="1" dirty="0">
              <a:solidFill>
                <a:srgbClr val="0293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4299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73318559"/>
              </p:ext>
            </p:extLst>
          </p:nvPr>
        </p:nvGraphicFramePr>
        <p:xfrm>
          <a:off x="531813" y="804863"/>
          <a:ext cx="7861300" cy="4640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493636" progId="Word.Document.12">
                  <p:embed/>
                </p:oleObj>
              </mc:Choice>
              <mc:Fallback>
                <p:oleObj name="Document" r:id="rId2" imgW="8129635" imgH="4493636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46402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8950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14997692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306740" progId="Word.Document.12">
                  <p:embed/>
                </p:oleObj>
              </mc:Choice>
              <mc:Fallback>
                <p:oleObj name="Document" r:id="rId2" imgW="8129635" imgH="3306740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75089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3DF7DC0-9AEC-4FC3-AD92-1B7907AC0806}"/>
              </a:ext>
            </a:extLst>
          </p:cNvPr>
          <p:cNvSpPr txBox="1"/>
          <p:nvPr/>
        </p:nvSpPr>
        <p:spPr>
          <a:xfrm>
            <a:off x="384869" y="574120"/>
            <a:ext cx="851306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200" b="1">
                <a:solidFill>
                  <a:srgbClr val="319095"/>
                </a:solidFill>
              </a:rPr>
              <a:t>7.5.4  </a:t>
            </a:r>
            <a:r>
              <a:rPr lang="zh-CN" altLang="en-US" sz="4200" b="1">
                <a:solidFill>
                  <a:srgbClr val="319095"/>
                </a:solidFill>
              </a:rPr>
              <a:t>案例分析</a:t>
            </a:r>
            <a:endParaRPr lang="zh-CN" altLang="zh-CN" sz="4200" b="1">
              <a:solidFill>
                <a:srgbClr val="319095"/>
              </a:solidFill>
            </a:endParaRPr>
          </a:p>
          <a:p>
            <a:endParaRPr lang="zh-CN" altLang="en-US" sz="4200" b="1" dirty="0">
              <a:solidFill>
                <a:srgbClr val="319095"/>
              </a:solidFill>
            </a:endParaRPr>
          </a:p>
        </p:txBody>
      </p:sp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F9CD71D5-D49B-4ECC-AB36-39FBCF3AE90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91316499"/>
              </p:ext>
            </p:extLst>
          </p:nvPr>
        </p:nvGraphicFramePr>
        <p:xfrm>
          <a:off x="443706" y="1589643"/>
          <a:ext cx="8256587" cy="4694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3" imgW="8548607" imgH="4860920" progId="Word.Document.12">
                  <p:embed/>
                </p:oleObj>
              </mc:Choice>
              <mc:Fallback>
                <p:oleObj name="Document" r:id="rId3" imgW="8548607" imgH="4860920" progId="Word.Document.12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F9CD71D5-D49B-4ECC-AB36-39FBCF3AE90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43706" y="1589643"/>
                        <a:ext cx="8256587" cy="46942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37017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42922094"/>
              </p:ext>
            </p:extLst>
          </p:nvPr>
        </p:nvGraphicFramePr>
        <p:xfrm>
          <a:off x="531813" y="804863"/>
          <a:ext cx="7861300" cy="556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764822" progId="Word.Document.12">
                  <p:embed/>
                </p:oleObj>
              </mc:Choice>
              <mc:Fallback>
                <p:oleObj name="Document" r:id="rId2" imgW="8129635" imgH="5764822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5568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07665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09310061"/>
              </p:ext>
            </p:extLst>
          </p:nvPr>
        </p:nvGraphicFramePr>
        <p:xfrm>
          <a:off x="531813" y="804863"/>
          <a:ext cx="7861300" cy="3194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306740" progId="Word.Document.12">
                  <p:embed/>
                </p:oleObj>
              </mc:Choice>
              <mc:Fallback>
                <p:oleObj name="Document" r:id="rId2" imgW="8129635" imgH="3306740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3194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0861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43623853"/>
              </p:ext>
            </p:extLst>
          </p:nvPr>
        </p:nvGraphicFramePr>
        <p:xfrm>
          <a:off x="531813" y="804863"/>
          <a:ext cx="8339137" cy="574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614732" imgH="5944126" progId="Word.Document.12">
                  <p:embed/>
                </p:oleObj>
              </mc:Choice>
              <mc:Fallback>
                <p:oleObj name="Document" r:id="rId2" imgW="8614732" imgH="5944126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8339137" cy="5746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61798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06297326"/>
              </p:ext>
            </p:extLst>
          </p:nvPr>
        </p:nvGraphicFramePr>
        <p:xfrm>
          <a:off x="531813" y="804863"/>
          <a:ext cx="7861300" cy="5076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271386" progId="Word.Document.12">
                  <p:embed/>
                </p:oleObj>
              </mc:Choice>
              <mc:Fallback>
                <p:oleObj name="Document" r:id="rId2" imgW="8129635" imgH="4271386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5076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67695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56672177"/>
              </p:ext>
            </p:extLst>
          </p:nvPr>
        </p:nvGraphicFramePr>
        <p:xfrm>
          <a:off x="531813" y="804863"/>
          <a:ext cx="7861300" cy="4776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948583" progId="Word.Document.12">
                  <p:embed/>
                </p:oleObj>
              </mc:Choice>
              <mc:Fallback>
                <p:oleObj name="Document" r:id="rId2" imgW="8129635" imgH="4948583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47767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0808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02204504"/>
              </p:ext>
            </p:extLst>
          </p:nvPr>
        </p:nvGraphicFramePr>
        <p:xfrm>
          <a:off x="531813" y="804863"/>
          <a:ext cx="7861300" cy="3194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306740" progId="Word.Document.12">
                  <p:embed/>
                </p:oleObj>
              </mc:Choice>
              <mc:Fallback>
                <p:oleObj name="Document" r:id="rId2" imgW="8129635" imgH="3306740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3194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15403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69790323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2755" progId="Word.Document.12">
                  <p:embed/>
                </p:oleObj>
              </mc:Choice>
              <mc:Fallback>
                <p:oleObj name="Document" r:id="rId2" imgW="8129635" imgH="29227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BC2892E6-D714-4457-9E4B-14A60F79D18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30295935"/>
              </p:ext>
            </p:extLst>
          </p:nvPr>
        </p:nvGraphicFramePr>
        <p:xfrm>
          <a:off x="641350" y="2716213"/>
          <a:ext cx="7861300" cy="3630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8111970" imgH="3824724" progId="Word.Document.12">
                  <p:embed/>
                </p:oleObj>
              </mc:Choice>
              <mc:Fallback>
                <p:oleObj name="Document" r:id="rId4" imgW="8111970" imgH="382472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41350" y="2716213"/>
                        <a:ext cx="7861300" cy="36306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30778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74628450"/>
              </p:ext>
            </p:extLst>
          </p:nvPr>
        </p:nvGraphicFramePr>
        <p:xfrm>
          <a:off x="531813" y="804863"/>
          <a:ext cx="7861300" cy="5718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923315" progId="Word.Document.12">
                  <p:embed/>
                </p:oleObj>
              </mc:Choice>
              <mc:Fallback>
                <p:oleObj name="Document" r:id="rId2" imgW="8129635" imgH="592331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57181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35512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97837932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2755" progId="Word.Document.12">
                  <p:embed/>
                </p:oleObj>
              </mc:Choice>
              <mc:Fallback>
                <p:oleObj name="Document" r:id="rId2" imgW="8129635" imgH="29227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58882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3DF7DC0-9AEC-4FC3-AD92-1B7907AC0806}"/>
              </a:ext>
            </a:extLst>
          </p:cNvPr>
          <p:cNvSpPr txBox="1"/>
          <p:nvPr/>
        </p:nvSpPr>
        <p:spPr>
          <a:xfrm>
            <a:off x="384869" y="574120"/>
            <a:ext cx="851306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200" b="1">
                <a:solidFill>
                  <a:srgbClr val="319095"/>
                </a:solidFill>
              </a:rPr>
              <a:t>7.5.5 </a:t>
            </a:r>
            <a:r>
              <a:rPr lang="zh-CN" altLang="en-US" sz="4200" b="1">
                <a:solidFill>
                  <a:srgbClr val="319095"/>
                </a:solidFill>
              </a:rPr>
              <a:t>结论</a:t>
            </a:r>
            <a:endParaRPr lang="zh-CN" altLang="zh-CN" sz="4200" b="1">
              <a:solidFill>
                <a:srgbClr val="319095"/>
              </a:solidFill>
            </a:endParaRPr>
          </a:p>
          <a:p>
            <a:endParaRPr lang="zh-CN" altLang="en-US" sz="4200" b="1" dirty="0">
              <a:solidFill>
                <a:srgbClr val="319095"/>
              </a:solidFill>
            </a:endParaRPr>
          </a:p>
        </p:txBody>
      </p:sp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F9CD71D5-D49B-4ECC-AB36-39FBCF3AE90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44762267"/>
              </p:ext>
            </p:extLst>
          </p:nvPr>
        </p:nvGraphicFramePr>
        <p:xfrm>
          <a:off x="384869" y="1711793"/>
          <a:ext cx="8256587" cy="4011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3" imgW="8548607" imgH="4163158" progId="Word.Document.12">
                  <p:embed/>
                </p:oleObj>
              </mc:Choice>
              <mc:Fallback>
                <p:oleObj name="Document" r:id="rId3" imgW="8548607" imgH="4163158" progId="Word.Document.12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F9CD71D5-D49B-4ECC-AB36-39FBCF3AE90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84869" y="1711793"/>
                        <a:ext cx="8256587" cy="40116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8376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762E2099-81F4-421C-A81F-50D538503731}"/>
              </a:ext>
            </a:extLst>
          </p:cNvPr>
          <p:cNvSpPr txBox="1"/>
          <p:nvPr/>
        </p:nvSpPr>
        <p:spPr>
          <a:xfrm>
            <a:off x="431987" y="889843"/>
            <a:ext cx="8280026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6700" algn="just"/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计算的</a:t>
            </a:r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Matlab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程序如下：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clc, clear, rng(6)  %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取确定的随机数种子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x0=[2.5320,2.6470,2.6290,2.5840,2.6090,2.6010,2.5280,2.5630,2.6540,2.6190];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n=length(x0);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me=quantile(x0,0.5)  %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计算中位数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[h,p,stat]=runstest(x0,me)  %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进行游程检验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x1=cumsum(x0);  %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求累加序列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zk=(x1(1:end-1)+x1(2:end))/2  %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求累加序列的均值序列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B=[-zk', ones(size(zk'))]; yn=x0(2:end)';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ab=B\yn  %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拟合参数</a:t>
            </a:r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a,b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syms x(t)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x=dsolve(diff(x)+ab(1)*x==ab(2),x(0)==x0(1)); %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求微分方程的符号解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xx=vpa(x,6)  %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显示小数格式的符号解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yuce=subs(x,t,[0:n+5]);  %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求累加序列的预测值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yuce=double(yuce); %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把符号数转换成数值类型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yuce0=[x0(1),diff(yuce)]  %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求原始数据的预测值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c=std(yuce0(1:n))/std(x0)  %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求后验差比值</a:t>
            </a:r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c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nyuce=yuce0(n+1:end)  %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提取</a:t>
            </a:r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6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个新的预测值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911047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FEFD219F-8C7E-4207-A8A6-B85D2CA9F73B}"/>
              </a:ext>
            </a:extLst>
          </p:cNvPr>
          <p:cNvSpPr txBox="1"/>
          <p:nvPr/>
        </p:nvSpPr>
        <p:spPr>
          <a:xfrm>
            <a:off x="500903" y="612844"/>
            <a:ext cx="748665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66700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nyb=[x0, nyuce];  %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构造新的样本数据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nnyb=reshape(nyb,[4,4])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mu=mean(nnyb)  %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分别求</a:t>
            </a:r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4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个子样本的均值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jc=range(nnyb)  %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分别求</a:t>
            </a:r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4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个子样本的极差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writematrix([nnyb;mu;jc], 'hb.xlsx')  %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把数据写到</a:t>
            </a:r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Excel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文件中，便于做表使用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b=rand(4,1000); %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产生</a:t>
            </a:r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4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行</a:t>
            </a:r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1000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列的随机数矩阵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h=floor(b*length(nyb))+1; %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把随机数映射为编号</a:t>
            </a:r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(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每列对应</a:t>
            </a:r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bootstrap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样本编号</a:t>
            </a:r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)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bb=repmat(nyb',1,1000); bb=bb(h); %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对新序列进行重复抽样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mmu=mean(bb); mjc=range(bb); %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计算</a:t>
            </a:r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1000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个子样本的均值和极差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smu=sort(mmu); sjc=sort(mjc); %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把均值和极差按照从小到大的次序排列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alpha=0.0027; k1=floor(1000*alpha/2), k2=floor(1000*(1-alpha/2))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mqj=[smu(k1), smu(k2)]  %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显示均值的置信区间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jqj=[sjc(k1), sjc(k2)]  %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显示极差的置信区间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subplot(1,2,1), plot(mu,'*-'), hold on, plot([1,4],[mqj(1),mqj(1)])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plot([1,4],[mqj(2),mqj(2)]), ylabel('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样本均值</a:t>
            </a:r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')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subplot(1,2,2), plot(jc,'*-'), hold on, plot([1,4],[jqj(1),jqj(1)]), 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plot([1,4],[jqj(2),jqj(2)]), ylabel('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极差</a:t>
            </a:r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')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71268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22034146"/>
              </p:ext>
            </p:extLst>
          </p:nvPr>
        </p:nvGraphicFramePr>
        <p:xfrm>
          <a:off x="531813" y="804863"/>
          <a:ext cx="7861300" cy="5268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461884" progId="Word.Document.12">
                  <p:embed/>
                </p:oleObj>
              </mc:Choice>
              <mc:Fallback>
                <p:oleObj name="Document" r:id="rId2" imgW="8129635" imgH="546188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52689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59036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34277044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2755" progId="Word.Document.12">
                  <p:embed/>
                </p:oleObj>
              </mc:Choice>
              <mc:Fallback>
                <p:oleObj name="Document" r:id="rId2" imgW="8129635" imgH="29227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A54FEE5-63DA-4FB7-BA0D-4F03FB2A6B9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61313095"/>
              </p:ext>
            </p:extLst>
          </p:nvPr>
        </p:nvGraphicFramePr>
        <p:xfrm>
          <a:off x="641350" y="2879725"/>
          <a:ext cx="7861300" cy="2825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8129635" imgH="2924195" progId="Word.Document.12">
                  <p:embed/>
                </p:oleObj>
              </mc:Choice>
              <mc:Fallback>
                <p:oleObj name="Document" r:id="rId4" imgW="8129635" imgH="292419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41350" y="2879725"/>
                        <a:ext cx="7861300" cy="2825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56942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70522096"/>
              </p:ext>
            </p:extLst>
          </p:nvPr>
        </p:nvGraphicFramePr>
        <p:xfrm>
          <a:off x="531813" y="804863"/>
          <a:ext cx="7861300" cy="5678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881170" progId="Word.Document.12">
                  <p:embed/>
                </p:oleObj>
              </mc:Choice>
              <mc:Fallback>
                <p:oleObj name="Document" r:id="rId2" imgW="8129635" imgH="5881170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5678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23509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64581900"/>
              </p:ext>
            </p:extLst>
          </p:nvPr>
        </p:nvGraphicFramePr>
        <p:xfrm>
          <a:off x="531813" y="804863"/>
          <a:ext cx="7861300" cy="5800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6013728" progId="Word.Document.12">
                  <p:embed/>
                </p:oleObj>
              </mc:Choice>
              <mc:Fallback>
                <p:oleObj name="Document" r:id="rId2" imgW="8129635" imgH="6013728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5800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75843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层">
            <a:extLst>
              <a:ext uri="{FF2B5EF4-FFF2-40B4-BE49-F238E27FC236}">
                <a16:creationId xmlns:a16="http://schemas.microsoft.com/office/drawing/2014/main" id="{74BAD145-AB42-4135-BB73-9ABB57E581AC}"/>
              </a:ext>
            </a:extLst>
          </p:cNvPr>
          <p:cNvSpPr txBox="1"/>
          <p:nvPr/>
        </p:nvSpPr>
        <p:spPr bwMode="auto">
          <a:xfrm>
            <a:off x="3571208" y="2832556"/>
            <a:ext cx="6706442" cy="1538859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zh-CN" altLang="en-US" sz="46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参数估计和</a:t>
            </a:r>
            <a:endParaRPr lang="en-US" altLang="zh-CN" sz="4600" b="1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defTabSz="1219140">
              <a:defRPr/>
            </a:pPr>
            <a:r>
              <a:rPr lang="zh-CN" altLang="en-US" sz="46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假设检验</a:t>
            </a:r>
            <a:endParaRPr lang="zh-CN" altLang="en-US" sz="46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标题层">
            <a:extLst>
              <a:ext uri="{FF2B5EF4-FFF2-40B4-BE49-F238E27FC236}">
                <a16:creationId xmlns:a16="http://schemas.microsoft.com/office/drawing/2014/main" id="{A017B4FF-92DC-44DD-8AFD-8DA6C8A674C5}"/>
              </a:ext>
            </a:extLst>
          </p:cNvPr>
          <p:cNvSpPr txBox="1"/>
          <p:nvPr/>
        </p:nvSpPr>
        <p:spPr bwMode="auto">
          <a:xfrm>
            <a:off x="3436737" y="3171111"/>
            <a:ext cx="1434038" cy="861750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48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01</a:t>
            </a:r>
            <a:endParaRPr lang="zh-CN" altLang="en-US" sz="4800" kern="0" dirty="0">
              <a:solidFill>
                <a:schemeClr val="tx1">
                  <a:lumMod val="85000"/>
                  <a:lumOff val="15000"/>
                </a:schemeClr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1189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0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F12658E6-EC8F-4C40-B6C3-8B623E12D771}"/>
              </a:ext>
            </a:extLst>
          </p:cNvPr>
          <p:cNvSpPr txBox="1"/>
          <p:nvPr/>
        </p:nvSpPr>
        <p:spPr>
          <a:xfrm>
            <a:off x="500903" y="1228397"/>
            <a:ext cx="7916956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6700" algn="just"/>
            <a:r>
              <a:rPr lang="en-US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clc, clear, close all</a:t>
            </a:r>
            <a:endParaRPr lang="zh-CN" altLang="zh-CN" sz="2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 algn="just"/>
            <a:r>
              <a:rPr lang="en-US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a=readmatrix('data7_5_1.txt'); a=a(~isnan(a)); %</a:t>
            </a:r>
            <a:r>
              <a:rPr lang="zh-CN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去掉</a:t>
            </a:r>
            <a:r>
              <a:rPr lang="en-US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NaN</a:t>
            </a:r>
            <a:r>
              <a:rPr lang="zh-CN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值</a:t>
            </a:r>
            <a:endParaRPr lang="zh-CN" altLang="zh-CN" sz="2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 algn="just"/>
            <a:r>
              <a:rPr lang="en-US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pd=fitdist(a, 'Normal'), qqplot(a,pd)  %Matlab</a:t>
            </a:r>
            <a:r>
              <a:rPr lang="zh-CN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工具箱直接画</a:t>
            </a:r>
            <a:r>
              <a:rPr lang="en-US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Q-Q</a:t>
            </a:r>
            <a:r>
              <a:rPr lang="zh-CN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图</a:t>
            </a:r>
            <a:endParaRPr lang="zh-CN" altLang="zh-CN" sz="2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 algn="just"/>
            <a:r>
              <a:rPr lang="en-US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sa=sort(a); %</a:t>
            </a:r>
            <a:r>
              <a:rPr lang="zh-CN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把</a:t>
            </a:r>
            <a:r>
              <a:rPr lang="en-US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a</a:t>
            </a:r>
            <a:r>
              <a:rPr lang="zh-CN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按照从小到大排列</a:t>
            </a:r>
            <a:endParaRPr lang="zh-CN" altLang="zh-CN" sz="2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 algn="just"/>
            <a:r>
              <a:rPr lang="en-US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n=length(a); pi=([1:n]-1/2)/n;</a:t>
            </a:r>
            <a:endParaRPr lang="zh-CN" altLang="zh-CN" sz="2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 algn="just"/>
            <a:r>
              <a:rPr lang="en-US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yi=norminv(pi,pd.mu,pd.sigma)'; %</a:t>
            </a:r>
            <a:r>
              <a:rPr lang="zh-CN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计算对应的</a:t>
            </a:r>
            <a:r>
              <a:rPr lang="en-US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yi</a:t>
            </a:r>
            <a:r>
              <a:rPr lang="zh-CN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值</a:t>
            </a:r>
            <a:endParaRPr lang="zh-CN" altLang="zh-CN" sz="2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en-US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hold on, plot(yi,sa,'o') %</a:t>
            </a:r>
            <a:r>
              <a:rPr lang="zh-CN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再重新描点画</a:t>
            </a:r>
            <a:r>
              <a:rPr lang="en-US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Q-Q</a:t>
            </a:r>
            <a:r>
              <a:rPr lang="zh-CN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图</a:t>
            </a:r>
            <a:endParaRPr lang="zh-CN" altLang="en-US" sz="2800"/>
          </a:p>
        </p:txBody>
      </p:sp>
    </p:spTree>
    <p:extLst>
      <p:ext uri="{BB962C8B-B14F-4D97-AF65-F5344CB8AC3E}">
        <p14:creationId xmlns:p14="http://schemas.microsoft.com/office/powerpoint/2010/main" val="29129113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3DF7DC0-9AEC-4FC3-AD92-1B7907AC0806}"/>
              </a:ext>
            </a:extLst>
          </p:cNvPr>
          <p:cNvSpPr txBox="1"/>
          <p:nvPr/>
        </p:nvSpPr>
        <p:spPr>
          <a:xfrm>
            <a:off x="384870" y="574120"/>
            <a:ext cx="631683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200" b="1">
                <a:solidFill>
                  <a:srgbClr val="319095"/>
                </a:solidFill>
              </a:rPr>
              <a:t>7.1.4  </a:t>
            </a:r>
            <a:r>
              <a:rPr lang="zh-CN" altLang="en-US" sz="4200" b="1">
                <a:solidFill>
                  <a:srgbClr val="319095"/>
                </a:solidFill>
              </a:rPr>
              <a:t>非参数检验</a:t>
            </a:r>
            <a:endParaRPr lang="zh-CN" altLang="en-US" sz="4200" b="1" dirty="0">
              <a:solidFill>
                <a:srgbClr val="319095"/>
              </a:solidFill>
            </a:endParaRPr>
          </a:p>
        </p:txBody>
      </p:sp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F9CD71D5-D49B-4ECC-AB36-39FBCF3AE90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06256347"/>
              </p:ext>
            </p:extLst>
          </p:nvPr>
        </p:nvGraphicFramePr>
        <p:xfrm>
          <a:off x="384870" y="2188667"/>
          <a:ext cx="8256587" cy="3562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3" imgW="8548607" imgH="3686936" progId="Word.Document.12">
                  <p:embed/>
                </p:oleObj>
              </mc:Choice>
              <mc:Fallback>
                <p:oleObj name="Document" r:id="rId3" imgW="8548607" imgH="3686936" progId="Word.Document.12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F9CD71D5-D49B-4ECC-AB36-39FBCF3AE90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84870" y="2188667"/>
                        <a:ext cx="8256587" cy="3562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文本框 5">
            <a:extLst>
              <a:ext uri="{FF2B5EF4-FFF2-40B4-BE49-F238E27FC236}">
                <a16:creationId xmlns:a16="http://schemas.microsoft.com/office/drawing/2014/main" id="{7853DD38-8ADB-4DA9-95AB-17849D1D9115}"/>
              </a:ext>
            </a:extLst>
          </p:cNvPr>
          <p:cNvSpPr txBox="1"/>
          <p:nvPr/>
        </p:nvSpPr>
        <p:spPr>
          <a:xfrm>
            <a:off x="384870" y="1427560"/>
            <a:ext cx="6316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0293B8"/>
                </a:solidFill>
              </a:rPr>
              <a:t>1.</a:t>
            </a:r>
            <a:r>
              <a:rPr lang="el-GR" altLang="zh-CN" sz="3600" b="1">
                <a:solidFill>
                  <a:srgbClr val="0293B8"/>
                </a:solidFill>
              </a:rPr>
              <a:t>χ</a:t>
            </a:r>
            <a:r>
              <a:rPr lang="en-US" altLang="zh-CN" sz="3600" b="1" baseline="30000">
                <a:solidFill>
                  <a:srgbClr val="0293B8"/>
                </a:solidFill>
              </a:rPr>
              <a:t>2</a:t>
            </a:r>
            <a:r>
              <a:rPr lang="zh-CN" altLang="zh-CN" sz="3600" b="1">
                <a:solidFill>
                  <a:srgbClr val="0293B8"/>
                </a:solidFill>
              </a:rPr>
              <a:t>拟合优度检验</a:t>
            </a:r>
            <a:endParaRPr lang="zh-CN" altLang="en-US" sz="3600" b="1" dirty="0">
              <a:solidFill>
                <a:srgbClr val="0293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6548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69088156"/>
              </p:ext>
            </p:extLst>
          </p:nvPr>
        </p:nvGraphicFramePr>
        <p:xfrm>
          <a:off x="531813" y="804863"/>
          <a:ext cx="7861300" cy="5800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6005083" progId="Word.Document.12">
                  <p:embed/>
                </p:oleObj>
              </mc:Choice>
              <mc:Fallback>
                <p:oleObj name="Document" r:id="rId2" imgW="8129635" imgH="6005083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5800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59225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23043481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2755" progId="Word.Document.12">
                  <p:embed/>
                </p:oleObj>
              </mc:Choice>
              <mc:Fallback>
                <p:oleObj name="Document" r:id="rId2" imgW="8129635" imgH="29227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67745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67634813"/>
              </p:ext>
            </p:extLst>
          </p:nvPr>
        </p:nvGraphicFramePr>
        <p:xfrm>
          <a:off x="531813" y="804863"/>
          <a:ext cx="7861300" cy="4559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235004" progId="Word.Document.12">
                  <p:embed/>
                </p:oleObj>
              </mc:Choice>
              <mc:Fallback>
                <p:oleObj name="Document" r:id="rId2" imgW="8129635" imgH="423500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4559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90604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69709598"/>
              </p:ext>
            </p:extLst>
          </p:nvPr>
        </p:nvGraphicFramePr>
        <p:xfrm>
          <a:off x="534988" y="514350"/>
          <a:ext cx="7997825" cy="6307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334785" imgH="6574119" progId="Word.Document.12">
                  <p:embed/>
                </p:oleObj>
              </mc:Choice>
              <mc:Fallback>
                <p:oleObj name="Document" r:id="rId2" imgW="8334785" imgH="6574119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4988" y="514350"/>
                        <a:ext cx="7997825" cy="63071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19074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79300346"/>
              </p:ext>
            </p:extLst>
          </p:nvPr>
        </p:nvGraphicFramePr>
        <p:xfrm>
          <a:off x="531813" y="804863"/>
          <a:ext cx="7861300" cy="3152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263154" progId="Word.Document.12">
                  <p:embed/>
                </p:oleObj>
              </mc:Choice>
              <mc:Fallback>
                <p:oleObj name="Document" r:id="rId2" imgW="8129635" imgH="326315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31527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91102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93861894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2755" progId="Word.Document.12">
                  <p:embed/>
                </p:oleObj>
              </mc:Choice>
              <mc:Fallback>
                <p:oleObj name="Document" r:id="rId2" imgW="8129635" imgH="29227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19061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68848EB-13D2-4E95-B225-0E1015E9C6C4}"/>
              </a:ext>
            </a:extLst>
          </p:cNvPr>
          <p:cNvSpPr txBox="1"/>
          <p:nvPr/>
        </p:nvSpPr>
        <p:spPr>
          <a:xfrm>
            <a:off x="553010" y="1176208"/>
            <a:ext cx="8037979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76225" algn="just"/>
            <a:r>
              <a:rPr lang="en-US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clc, clear, n=100;</a:t>
            </a:r>
            <a:endParaRPr lang="zh-CN" altLang="zh-CN" sz="2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bins=[0:7]'; mi=[36  40  19  2   0   2   1   0]'; </a:t>
            </a:r>
            <a:endParaRPr lang="zh-CN" altLang="zh-CN" sz="2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pd = fitdist(bins,'Poisson','Frequency',mi)</a:t>
            </a:r>
            <a:endParaRPr lang="zh-CN" altLang="zh-CN" sz="2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expCounts = n * pdf(pd,bins)  %</a:t>
            </a:r>
            <a:r>
              <a:rPr lang="zh-CN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计算期望的频数</a:t>
            </a:r>
            <a:endParaRPr lang="zh-CN" altLang="zh-CN" sz="2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[h,p,st] = chi2gof(bins,'Ctrs',bins,'Frequency',mi, ...</a:t>
            </a:r>
            <a:endParaRPr lang="zh-CN" altLang="zh-CN" sz="2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               'Expected',expCounts,'NParams',1)</a:t>
            </a:r>
            <a:endParaRPr lang="zh-CN" altLang="zh-CN" sz="2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k2 = chi2inv(0.95, st.df)  %</a:t>
            </a:r>
            <a:r>
              <a:rPr lang="zh-CN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求临界值</a:t>
            </a:r>
            <a:r>
              <a:rPr lang="en-US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,st.df</a:t>
            </a:r>
            <a:r>
              <a:rPr lang="zh-CN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为自由度</a:t>
            </a:r>
            <a:endParaRPr lang="zh-CN" altLang="zh-CN" sz="2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5156310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6137709"/>
              </p:ext>
            </p:extLst>
          </p:nvPr>
        </p:nvGraphicFramePr>
        <p:xfrm>
          <a:off x="531813" y="804863"/>
          <a:ext cx="7861300" cy="4832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004056" progId="Word.Document.12">
                  <p:embed/>
                </p:oleObj>
              </mc:Choice>
              <mc:Fallback>
                <p:oleObj name="Document" r:id="rId2" imgW="8129635" imgH="5004056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4832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14162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3DF7DC0-9AEC-4FC3-AD92-1B7907AC0806}"/>
              </a:ext>
            </a:extLst>
          </p:cNvPr>
          <p:cNvSpPr txBox="1"/>
          <p:nvPr/>
        </p:nvSpPr>
        <p:spPr>
          <a:xfrm>
            <a:off x="384870" y="574120"/>
            <a:ext cx="631683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200" b="1">
                <a:solidFill>
                  <a:srgbClr val="319095"/>
                </a:solidFill>
              </a:rPr>
              <a:t>7.1.1  </a:t>
            </a:r>
            <a:r>
              <a:rPr lang="zh-CN" altLang="en-US" sz="4200" b="1">
                <a:solidFill>
                  <a:srgbClr val="319095"/>
                </a:solidFill>
              </a:rPr>
              <a:t>区间估计</a:t>
            </a:r>
            <a:endParaRPr lang="zh-CN" altLang="en-US" sz="4200" b="1" dirty="0">
              <a:solidFill>
                <a:srgbClr val="319095"/>
              </a:solidFill>
            </a:endParaRPr>
          </a:p>
        </p:txBody>
      </p:sp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F9CD71D5-D49B-4ECC-AB36-39FBCF3AE90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9406077"/>
              </p:ext>
            </p:extLst>
          </p:nvPr>
        </p:nvGraphicFramePr>
        <p:xfrm>
          <a:off x="384870" y="1510086"/>
          <a:ext cx="8256587" cy="3562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3" imgW="8548607" imgH="3686936" progId="Word.Document.12">
                  <p:embed/>
                </p:oleObj>
              </mc:Choice>
              <mc:Fallback>
                <p:oleObj name="Document" r:id="rId3" imgW="8548607" imgH="3686936" progId="Word.Document.12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F9CD71D5-D49B-4ECC-AB36-39FBCF3AE90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84870" y="1510086"/>
                        <a:ext cx="8256587" cy="3562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0264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78973751"/>
              </p:ext>
            </p:extLst>
          </p:nvPr>
        </p:nvGraphicFramePr>
        <p:xfrm>
          <a:off x="641350" y="495580"/>
          <a:ext cx="7861300" cy="6632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6872111" progId="Word.Document.12">
                  <p:embed/>
                </p:oleObj>
              </mc:Choice>
              <mc:Fallback>
                <p:oleObj name="Document" r:id="rId2" imgW="8129635" imgH="6872111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41350" y="495580"/>
                        <a:ext cx="7861300" cy="66325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98971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1852409"/>
              </p:ext>
            </p:extLst>
          </p:nvPr>
        </p:nvGraphicFramePr>
        <p:xfrm>
          <a:off x="531813" y="804863"/>
          <a:ext cx="7861300" cy="3179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300976" progId="Word.Document.12">
                  <p:embed/>
                </p:oleObj>
              </mc:Choice>
              <mc:Fallback>
                <p:oleObj name="Document" r:id="rId2" imgW="8129635" imgH="3300976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31797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97474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7A3E7EE2-00CD-4D68-8A9A-D37A947CCE8A}"/>
              </a:ext>
            </a:extLst>
          </p:cNvPr>
          <p:cNvSpPr txBox="1"/>
          <p:nvPr/>
        </p:nvSpPr>
        <p:spPr>
          <a:xfrm>
            <a:off x="326092" y="1012954"/>
            <a:ext cx="8239684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66700" algn="l"/>
            <a:r>
              <a:rPr lang="en-US" altLang="zh-CN" sz="28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clc, clear</a:t>
            </a:r>
            <a:endParaRPr lang="zh-CN" altLang="zh-CN" sz="2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l"/>
            <a:r>
              <a:rPr lang="en-US" altLang="zh-CN" sz="28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edges=[0:100:300 inf]; bins=[50 150 250 350]; %</a:t>
            </a:r>
            <a:r>
              <a:rPr lang="zh-CN" altLang="zh-CN" sz="28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定义原始数据区域的边界和中心</a:t>
            </a:r>
            <a:endParaRPr lang="zh-CN" altLang="zh-CN" sz="2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l"/>
            <a:r>
              <a:rPr lang="en-US" altLang="zh-CN" sz="28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mi=[121 78 43 58]; %</a:t>
            </a:r>
            <a:r>
              <a:rPr lang="zh-CN" altLang="zh-CN" sz="28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已知观测频数</a:t>
            </a:r>
            <a:endParaRPr lang="zh-CN" altLang="zh-CN" sz="2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l"/>
            <a:r>
              <a:rPr lang="en-US" altLang="zh-CN" sz="28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pd=makedist('exp',200)  %</a:t>
            </a:r>
            <a:r>
              <a:rPr lang="zh-CN" altLang="zh-CN" sz="28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定义指数分布</a:t>
            </a:r>
            <a:endParaRPr lang="zh-CN" altLang="zh-CN" sz="2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l"/>
            <a:r>
              <a:rPr lang="en-US" altLang="zh-CN" sz="28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expect=sum(mi)*diff(cdf(pd, edges))  %</a:t>
            </a:r>
            <a:r>
              <a:rPr lang="zh-CN" altLang="zh-CN" sz="28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计算期望频数</a:t>
            </a:r>
            <a:endParaRPr lang="zh-CN" altLang="zh-CN" sz="2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l"/>
            <a:r>
              <a:rPr lang="en-US" altLang="zh-CN" sz="28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[h,p,st]=chi2gof(bins,'Edges',edges,'cdf',pd,'Frequency',mi) </a:t>
            </a:r>
            <a:endParaRPr lang="zh-CN" altLang="zh-CN" sz="2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l"/>
            <a:r>
              <a:rPr lang="en-US" altLang="zh-CN" sz="28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k2=chi2inv(0.95,st.df)  %</a:t>
            </a:r>
            <a:r>
              <a:rPr lang="zh-CN" altLang="zh-CN" sz="28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求临界值，</a:t>
            </a:r>
            <a:r>
              <a:rPr lang="en-US" altLang="zh-CN" sz="28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st.df</a:t>
            </a:r>
            <a:r>
              <a:rPr lang="zh-CN" altLang="zh-CN" sz="28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为自由度</a:t>
            </a:r>
            <a:endParaRPr lang="zh-CN" altLang="zh-CN" sz="2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0984266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52790984"/>
              </p:ext>
            </p:extLst>
          </p:nvPr>
        </p:nvGraphicFramePr>
        <p:xfrm>
          <a:off x="531813" y="804863"/>
          <a:ext cx="7861300" cy="4230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385573" progId="Word.Document.12">
                  <p:embed/>
                </p:oleObj>
              </mc:Choice>
              <mc:Fallback>
                <p:oleObj name="Document" r:id="rId2" imgW="8129635" imgH="4385573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42306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53082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48442992"/>
              </p:ext>
            </p:extLst>
          </p:nvPr>
        </p:nvGraphicFramePr>
        <p:xfrm>
          <a:off x="531813" y="804863"/>
          <a:ext cx="7861300" cy="5186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371831" progId="Word.Document.12">
                  <p:embed/>
                </p:oleObj>
              </mc:Choice>
              <mc:Fallback>
                <p:oleObj name="Document" r:id="rId2" imgW="8129635" imgH="5371831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51863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08161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58345346"/>
              </p:ext>
            </p:extLst>
          </p:nvPr>
        </p:nvGraphicFramePr>
        <p:xfrm>
          <a:off x="531813" y="804863"/>
          <a:ext cx="7861300" cy="562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829660" progId="Word.Document.12">
                  <p:embed/>
                </p:oleObj>
              </mc:Choice>
              <mc:Fallback>
                <p:oleObj name="Document" r:id="rId2" imgW="8129635" imgH="5829660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5622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64727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FD3B5D17-90B1-4206-9642-D651F196B9B8}"/>
              </a:ext>
            </a:extLst>
          </p:cNvPr>
          <p:cNvSpPr txBox="1"/>
          <p:nvPr/>
        </p:nvSpPr>
        <p:spPr>
          <a:xfrm>
            <a:off x="479051" y="1275727"/>
            <a:ext cx="8185897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76225" algn="just"/>
            <a:r>
              <a:rPr lang="en-US" altLang="zh-CN" sz="28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clc, clear, alpha=0.1;</a:t>
            </a:r>
            <a:endParaRPr lang="zh-CN" altLang="zh-CN" sz="2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28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edges=[20:10:100]; x=[25:10:95]; %</a:t>
            </a:r>
            <a:r>
              <a:rPr lang="zh-CN" altLang="zh-CN" sz="28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原始数据区间的边界和中心 </a:t>
            </a:r>
            <a:endParaRPr lang="zh-CN" altLang="zh-CN" sz="2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28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mi=[5 15 30 51 60 23 10 6];</a:t>
            </a:r>
            <a:endParaRPr lang="zh-CN" altLang="zh-CN" sz="2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28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pd=makedist('Normal','mu',60,'sigma',15)  %</a:t>
            </a:r>
            <a:r>
              <a:rPr lang="zh-CN" altLang="zh-CN" sz="28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定义正态分布</a:t>
            </a:r>
            <a:endParaRPr lang="zh-CN" altLang="zh-CN" sz="2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28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[h,p,st]=chi2gof(x,'cdf',pd,'Edges',edges,'Frequency',mi)</a:t>
            </a:r>
            <a:endParaRPr lang="zh-CN" altLang="zh-CN" sz="2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28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k2=chi2inv(1-alpha,st.df) %</a:t>
            </a:r>
            <a:r>
              <a:rPr lang="zh-CN" altLang="zh-CN" sz="28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求临界值</a:t>
            </a:r>
            <a:endParaRPr lang="zh-CN" altLang="zh-CN" sz="2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3259783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13831404"/>
              </p:ext>
            </p:extLst>
          </p:nvPr>
        </p:nvGraphicFramePr>
        <p:xfrm>
          <a:off x="531813" y="804863"/>
          <a:ext cx="7861300" cy="4791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969115" progId="Word.Document.12">
                  <p:embed/>
                </p:oleObj>
              </mc:Choice>
              <mc:Fallback>
                <p:oleObj name="Document" r:id="rId2" imgW="8129635" imgH="496911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4791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61717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46902134"/>
              </p:ext>
            </p:extLst>
          </p:nvPr>
        </p:nvGraphicFramePr>
        <p:xfrm>
          <a:off x="477838" y="627063"/>
          <a:ext cx="8734425" cy="689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999135" imgH="7130724" progId="Word.Document.12">
                  <p:embed/>
                </p:oleObj>
              </mc:Choice>
              <mc:Fallback>
                <p:oleObj name="Document" r:id="rId2" imgW="8999135" imgH="713072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77838" y="627063"/>
                        <a:ext cx="8734425" cy="6892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59274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75953269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2755" progId="Word.Document.12">
                  <p:embed/>
                </p:oleObj>
              </mc:Choice>
              <mc:Fallback>
                <p:oleObj name="Document" r:id="rId2" imgW="8129635" imgH="29227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41566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58122511"/>
              </p:ext>
            </p:extLst>
          </p:nvPr>
        </p:nvGraphicFramePr>
        <p:xfrm>
          <a:off x="531813" y="804863"/>
          <a:ext cx="7861300" cy="3521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642817" progId="Word.Document.12">
                  <p:embed/>
                </p:oleObj>
              </mc:Choice>
              <mc:Fallback>
                <p:oleObj name="Document" r:id="rId2" imgW="8129635" imgH="3642817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3521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0960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F3C55366-FDE2-4ECA-B30B-48E22EAA89E4}"/>
              </a:ext>
            </a:extLst>
          </p:cNvPr>
          <p:cNvSpPr txBox="1"/>
          <p:nvPr/>
        </p:nvSpPr>
        <p:spPr>
          <a:xfrm>
            <a:off x="796739" y="1166790"/>
            <a:ext cx="7163920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66700" algn="l"/>
            <a:r>
              <a:rPr lang="en-US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clc, clear, alpha=0.1;</a:t>
            </a:r>
            <a:endParaRPr lang="zh-CN" altLang="zh-CN" sz="2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l"/>
            <a:r>
              <a:rPr lang="en-US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a=readmatrix('data7_5_1.txt'); a=a(~isnan(a)); %</a:t>
            </a:r>
            <a:r>
              <a:rPr lang="zh-CN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去掉</a:t>
            </a:r>
            <a:r>
              <a:rPr lang="en-US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NaN</a:t>
            </a:r>
            <a:r>
              <a:rPr lang="zh-CN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值</a:t>
            </a:r>
            <a:endParaRPr lang="zh-CN" altLang="zh-CN" sz="2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l"/>
            <a:r>
              <a:rPr lang="en-US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pd=fitdist(a, 'Normal')</a:t>
            </a:r>
            <a:endParaRPr lang="zh-CN" altLang="zh-CN" sz="2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l"/>
            <a:r>
              <a:rPr lang="en-US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[h,p,st]=chi2gof(a,'cdf',pd,'NParams',2)</a:t>
            </a:r>
            <a:endParaRPr lang="zh-CN" altLang="zh-CN" sz="2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l"/>
            <a:r>
              <a:rPr lang="en-US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k2=chi2inv(1-alpha,st.df) %</a:t>
            </a:r>
            <a:r>
              <a:rPr lang="zh-CN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求临界值</a:t>
            </a:r>
            <a:endParaRPr lang="zh-CN" altLang="zh-CN" sz="2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8603591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D1171C8D-6327-4622-A38D-DA77EB5ED0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65009193"/>
              </p:ext>
            </p:extLst>
          </p:nvPr>
        </p:nvGraphicFramePr>
        <p:xfrm>
          <a:off x="477838" y="1782763"/>
          <a:ext cx="8178800" cy="4351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2992" imgH="4340265" progId="Word.Document.12">
                  <p:embed/>
                </p:oleObj>
              </mc:Choice>
              <mc:Fallback>
                <p:oleObj name="Document" r:id="rId2" imgW="8152992" imgH="4340265" progId="Word.Document.12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D1171C8D-6327-4622-A38D-DA77EB5ED0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77838" y="1782763"/>
                        <a:ext cx="8178800" cy="43513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B8DC3E65-1ED8-4E27-8166-5B4FC188AF4F}"/>
              </a:ext>
            </a:extLst>
          </p:cNvPr>
          <p:cNvSpPr txBox="1"/>
          <p:nvPr/>
        </p:nvSpPr>
        <p:spPr>
          <a:xfrm>
            <a:off x="384870" y="772240"/>
            <a:ext cx="92591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0293B8"/>
                </a:solidFill>
              </a:rPr>
              <a:t>2.</a:t>
            </a:r>
            <a:r>
              <a:rPr lang="zh-CN" altLang="zh-CN" sz="3600" b="1">
                <a:solidFill>
                  <a:srgbClr val="0293B8"/>
                </a:solidFill>
              </a:rPr>
              <a:t>柯尔莫哥洛夫</a:t>
            </a:r>
            <a:r>
              <a:rPr lang="en-US" altLang="zh-CN" sz="3600" b="1">
                <a:solidFill>
                  <a:srgbClr val="0293B8"/>
                </a:solidFill>
              </a:rPr>
              <a:t>(Kolmogorov-Smirnov)</a:t>
            </a:r>
            <a:r>
              <a:rPr lang="zh-CN" altLang="zh-CN" sz="3600" b="1">
                <a:solidFill>
                  <a:srgbClr val="0293B8"/>
                </a:solidFill>
              </a:rPr>
              <a:t>检验</a:t>
            </a:r>
            <a:endParaRPr lang="zh-CN" altLang="en-US" sz="3600" b="1" dirty="0">
              <a:solidFill>
                <a:srgbClr val="0293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217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17061247"/>
              </p:ext>
            </p:extLst>
          </p:nvPr>
        </p:nvGraphicFramePr>
        <p:xfrm>
          <a:off x="531813" y="804863"/>
          <a:ext cx="7861300" cy="3849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990061" progId="Word.Document.12">
                  <p:embed/>
                </p:oleObj>
              </mc:Choice>
              <mc:Fallback>
                <p:oleObj name="Document" r:id="rId2" imgW="8129635" imgH="3990061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38496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59192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71922396"/>
              </p:ext>
            </p:extLst>
          </p:nvPr>
        </p:nvGraphicFramePr>
        <p:xfrm>
          <a:off x="531813" y="804863"/>
          <a:ext cx="7861300" cy="420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350272" progId="Word.Document.12">
                  <p:embed/>
                </p:oleObj>
              </mc:Choice>
              <mc:Fallback>
                <p:oleObj name="Document" r:id="rId2" imgW="8129635" imgH="4350272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420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30596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29408113"/>
              </p:ext>
            </p:extLst>
          </p:nvPr>
        </p:nvGraphicFramePr>
        <p:xfrm>
          <a:off x="531813" y="804863"/>
          <a:ext cx="7861300" cy="3644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770332" progId="Word.Document.12">
                  <p:embed/>
                </p:oleObj>
              </mc:Choice>
              <mc:Fallback>
                <p:oleObj name="Document" r:id="rId2" imgW="8129635" imgH="3770332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3644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51332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22604318"/>
              </p:ext>
            </p:extLst>
          </p:nvPr>
        </p:nvGraphicFramePr>
        <p:xfrm>
          <a:off x="531813" y="804863"/>
          <a:ext cx="7861300" cy="4735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11970" imgH="4898874" progId="Word.Document.12">
                  <p:embed/>
                </p:oleObj>
              </mc:Choice>
              <mc:Fallback>
                <p:oleObj name="Document" r:id="rId2" imgW="8111970" imgH="489887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47355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52467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59423080"/>
              </p:ext>
            </p:extLst>
          </p:nvPr>
        </p:nvGraphicFramePr>
        <p:xfrm>
          <a:off x="531813" y="804863"/>
          <a:ext cx="7861300" cy="5240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425143" progId="Word.Document.12">
                  <p:embed/>
                </p:oleObj>
              </mc:Choice>
              <mc:Fallback>
                <p:oleObj name="Document" r:id="rId2" imgW="8129635" imgH="5425143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52403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05532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82259129"/>
              </p:ext>
            </p:extLst>
          </p:nvPr>
        </p:nvGraphicFramePr>
        <p:xfrm>
          <a:off x="531813" y="804863"/>
          <a:ext cx="7861300" cy="6005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6217247" progId="Word.Document.12">
                  <p:embed/>
                </p:oleObj>
              </mc:Choice>
              <mc:Fallback>
                <p:oleObj name="Document" r:id="rId2" imgW="8129635" imgH="6217247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60055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66763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16052009"/>
              </p:ext>
            </p:extLst>
          </p:nvPr>
        </p:nvGraphicFramePr>
        <p:xfrm>
          <a:off x="531813" y="804863"/>
          <a:ext cx="7861300" cy="2906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020372" progId="Word.Document.12">
                  <p:embed/>
                </p:oleObj>
              </mc:Choice>
              <mc:Fallback>
                <p:oleObj name="Document" r:id="rId2" imgW="8129635" imgH="3020372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9067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08530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AA44FAB0-306B-47FD-92CF-D8CB2B779414}"/>
              </a:ext>
            </a:extLst>
          </p:cNvPr>
          <p:cNvSpPr txBox="1"/>
          <p:nvPr/>
        </p:nvSpPr>
        <p:spPr>
          <a:xfrm>
            <a:off x="285751" y="948968"/>
            <a:ext cx="8145556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66700" algn="just"/>
            <a:r>
              <a:rPr lang="en-US" altLang="zh-CN" sz="28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clc, clear</a:t>
            </a:r>
            <a:endParaRPr lang="zh-CN" altLang="zh-CN" sz="2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28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a=readmatrix('data7_5_1.txt'); a=a(~isnan(a)); %</a:t>
            </a:r>
            <a:r>
              <a:rPr lang="zh-CN" altLang="zh-CN" sz="28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去掉</a:t>
            </a:r>
            <a:r>
              <a:rPr lang="en-US" altLang="zh-CN" sz="28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NaN</a:t>
            </a:r>
            <a:r>
              <a:rPr lang="zh-CN" altLang="zh-CN" sz="28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值</a:t>
            </a:r>
            <a:endParaRPr lang="zh-CN" altLang="zh-CN" sz="2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28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pd=fitdist(a, 'Normal')</a:t>
            </a:r>
            <a:endParaRPr lang="zh-CN" altLang="zh-CN" sz="2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28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[yn,xn]=ecdf(a);  %</a:t>
            </a:r>
            <a:r>
              <a:rPr lang="zh-CN" altLang="zh-CN" sz="28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计算经验分布函数值</a:t>
            </a:r>
            <a:endParaRPr lang="zh-CN" altLang="zh-CN" sz="2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28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y = cdf(pd, xn);   %</a:t>
            </a:r>
            <a:r>
              <a:rPr lang="zh-CN" altLang="zh-CN" sz="28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计算原假设分布函数值</a:t>
            </a:r>
            <a:endParaRPr lang="zh-CN" altLang="zh-CN" sz="2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28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Dn=max(abs(yn-y))  %</a:t>
            </a:r>
            <a:r>
              <a:rPr lang="zh-CN" altLang="zh-CN" sz="28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计算统计量的值</a:t>
            </a:r>
            <a:endParaRPr lang="zh-CN" altLang="zh-CN" sz="2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28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LJ=1.36/sqrt(length(a)) %</a:t>
            </a:r>
            <a:r>
              <a:rPr lang="zh-CN" altLang="zh-CN" sz="28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计算拒绝域的临界值</a:t>
            </a:r>
            <a:endParaRPr lang="zh-CN" altLang="zh-CN" sz="2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28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[h,p,st,cv]=kstest(a,'CDF',pd) %</a:t>
            </a:r>
            <a:r>
              <a:rPr lang="zh-CN" altLang="zh-CN" sz="28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直接调用工具箱函数进行</a:t>
            </a:r>
            <a:r>
              <a:rPr lang="en-US" altLang="zh-CN" sz="28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KS</a:t>
            </a:r>
            <a:r>
              <a:rPr lang="zh-CN" altLang="zh-CN" sz="28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检验</a:t>
            </a:r>
            <a:endParaRPr lang="zh-CN" altLang="zh-CN" sz="2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644624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0E7EA5B-6EBD-4946-BC57-41DA24E9757D}"/>
              </a:ext>
            </a:extLst>
          </p:cNvPr>
          <p:cNvSpPr txBox="1"/>
          <p:nvPr/>
        </p:nvSpPr>
        <p:spPr>
          <a:xfrm>
            <a:off x="406773" y="1235385"/>
            <a:ext cx="8011085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711835" algn="just"/>
            <a:r>
              <a:rPr lang="en-US" altLang="zh-CN" sz="28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clc, clear</a:t>
            </a:r>
            <a:endParaRPr lang="zh-CN" altLang="zh-CN" sz="2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711835" algn="just"/>
            <a:r>
              <a:rPr lang="en-US" altLang="zh-CN" sz="28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x0=[506  508  499  503  504  510  497  512</a:t>
            </a:r>
            <a:endParaRPr lang="zh-CN" altLang="zh-CN" sz="2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711835" algn="just"/>
            <a:r>
              <a:rPr lang="en-US" altLang="zh-CN" sz="28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514  505  493  496  506  502  509  496]; x0=x0(:);</a:t>
            </a:r>
            <a:endParaRPr lang="zh-CN" altLang="zh-CN" sz="2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711835" algn="just"/>
            <a:r>
              <a:rPr lang="en-US" altLang="zh-CN" sz="28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pd = fitdist(x0,'Normal')          %</a:t>
            </a:r>
            <a:r>
              <a:rPr lang="zh-CN" altLang="zh-CN" sz="28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对数据进行正态分布拟合</a:t>
            </a:r>
            <a:endParaRPr lang="zh-CN" altLang="zh-CN" sz="2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711835" algn="just"/>
            <a:r>
              <a:rPr lang="en-US" altLang="zh-CN" sz="28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ci = paramci(pd,'Alpha',0.05)      %ci</a:t>
            </a:r>
            <a:r>
              <a:rPr lang="zh-CN" altLang="zh-CN" sz="28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的第一列是均值的置信区间</a:t>
            </a:r>
            <a:endParaRPr lang="zh-CN" altLang="zh-CN" sz="2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en-US" altLang="zh-CN" sz="2800" b="1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[mu,s,muci,sci] = normfit(x0,0.05)  %</a:t>
            </a:r>
            <a:r>
              <a:rPr lang="zh-CN" altLang="zh-CN" sz="2800" b="1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另一种方法求置信区间</a:t>
            </a:r>
            <a:endParaRPr lang="zh-CN" altLang="en-US" sz="2800"/>
          </a:p>
        </p:txBody>
      </p:sp>
    </p:spTree>
    <p:extLst>
      <p:ext uri="{BB962C8B-B14F-4D97-AF65-F5344CB8AC3E}">
        <p14:creationId xmlns:p14="http://schemas.microsoft.com/office/powerpoint/2010/main" val="97617394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3DF7DC0-9AEC-4FC3-AD92-1B7907AC0806}"/>
              </a:ext>
            </a:extLst>
          </p:cNvPr>
          <p:cNvSpPr txBox="1"/>
          <p:nvPr/>
        </p:nvSpPr>
        <p:spPr>
          <a:xfrm>
            <a:off x="384870" y="574120"/>
            <a:ext cx="631683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200" b="1">
                <a:solidFill>
                  <a:srgbClr val="319095"/>
                </a:solidFill>
              </a:rPr>
              <a:t>7.1.5  </a:t>
            </a:r>
            <a:r>
              <a:rPr lang="zh-CN" altLang="zh-CN" sz="4200" b="1">
                <a:solidFill>
                  <a:srgbClr val="319095"/>
                </a:solidFill>
              </a:rPr>
              <a:t>秩和检验</a:t>
            </a:r>
            <a:endParaRPr lang="zh-CN" altLang="en-US" sz="4200" b="1" dirty="0">
              <a:solidFill>
                <a:srgbClr val="319095"/>
              </a:solidFill>
            </a:endParaRPr>
          </a:p>
        </p:txBody>
      </p:sp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F9CD71D5-D49B-4ECC-AB36-39FBCF3AE90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24864577"/>
              </p:ext>
            </p:extLst>
          </p:nvPr>
        </p:nvGraphicFramePr>
        <p:xfrm>
          <a:off x="382588" y="1433513"/>
          <a:ext cx="8256587" cy="457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3" imgW="8522872" imgH="4729436" progId="Word.Document.12">
                  <p:embed/>
                </p:oleObj>
              </mc:Choice>
              <mc:Fallback>
                <p:oleObj name="Document" r:id="rId3" imgW="8522872" imgH="4729436" progId="Word.Document.12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F9CD71D5-D49B-4ECC-AB36-39FBCF3AE90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82588" y="1433513"/>
                        <a:ext cx="8256587" cy="457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34461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08938250"/>
              </p:ext>
            </p:extLst>
          </p:nvPr>
        </p:nvGraphicFramePr>
        <p:xfrm>
          <a:off x="531813" y="804863"/>
          <a:ext cx="7861300" cy="3221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4195" progId="Word.Document.12">
                  <p:embed/>
                </p:oleObj>
              </mc:Choice>
              <mc:Fallback>
                <p:oleObj name="Document" r:id="rId2" imgW="8129635" imgH="292419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32210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62755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52147440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2755" progId="Word.Document.12">
                  <p:embed/>
                </p:oleObj>
              </mc:Choice>
              <mc:Fallback>
                <p:oleObj name="Document" r:id="rId2" imgW="8129635" imgH="29227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51800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69484890"/>
              </p:ext>
            </p:extLst>
          </p:nvPr>
        </p:nvGraphicFramePr>
        <p:xfrm>
          <a:off x="531813" y="804863"/>
          <a:ext cx="7861300" cy="420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361078" progId="Word.Document.12">
                  <p:embed/>
                </p:oleObj>
              </mc:Choice>
              <mc:Fallback>
                <p:oleObj name="Document" r:id="rId2" imgW="8129635" imgH="4361078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420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>
            <a:extLst>
              <a:ext uri="{FF2B5EF4-FFF2-40B4-BE49-F238E27FC236}">
                <a16:creationId xmlns:a16="http://schemas.microsoft.com/office/drawing/2014/main" id="{C6A8B82E-FCBD-4023-BE37-E34146F34E2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26473849"/>
              </p:ext>
            </p:extLst>
          </p:nvPr>
        </p:nvGraphicFramePr>
        <p:xfrm>
          <a:off x="1459660" y="4852428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8129635" imgH="2922755" progId="Word.Document.12">
                  <p:embed/>
                </p:oleObj>
              </mc:Choice>
              <mc:Fallback>
                <p:oleObj name="Document" r:id="rId4" imgW="8129635" imgH="29227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459660" y="4852428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30872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20292332"/>
              </p:ext>
            </p:extLst>
          </p:nvPr>
        </p:nvGraphicFramePr>
        <p:xfrm>
          <a:off x="531813" y="804863"/>
          <a:ext cx="7861300" cy="4122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274267" progId="Word.Document.12">
                  <p:embed/>
                </p:oleObj>
              </mc:Choice>
              <mc:Fallback>
                <p:oleObj name="Document" r:id="rId2" imgW="8129635" imgH="4274267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41227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48797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08067879"/>
              </p:ext>
            </p:extLst>
          </p:nvPr>
        </p:nvGraphicFramePr>
        <p:xfrm>
          <a:off x="531813" y="804863"/>
          <a:ext cx="7861300" cy="311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225692" progId="Word.Document.12">
                  <p:embed/>
                </p:oleObj>
              </mc:Choice>
              <mc:Fallback>
                <p:oleObj name="Document" r:id="rId2" imgW="8129635" imgH="3225692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3111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47146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A6777B64-D72C-4C5C-84A4-730D6DD2A131}"/>
              </a:ext>
            </a:extLst>
          </p:cNvPr>
          <p:cNvSpPr txBox="1"/>
          <p:nvPr/>
        </p:nvSpPr>
        <p:spPr>
          <a:xfrm>
            <a:off x="447114" y="1443841"/>
            <a:ext cx="7863167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76225" algn="just"/>
            <a:r>
              <a:rPr lang="zh-CN" altLang="zh-CN" sz="28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计算的</a:t>
            </a:r>
            <a:r>
              <a:rPr lang="en-US" altLang="zh-CN" sz="28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Matlab</a:t>
            </a:r>
            <a:r>
              <a:rPr lang="zh-CN" altLang="zh-CN" sz="28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程序如下</a:t>
            </a:r>
            <a:endParaRPr lang="zh-CN" altLang="zh-CN" sz="2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28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clc, clear</a:t>
            </a:r>
            <a:endParaRPr lang="zh-CN" altLang="zh-CN" sz="2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28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x=[41.5	42.0	40.0	42.5	42.0	42.2	42.7	42.1	41.4];</a:t>
            </a:r>
            <a:endParaRPr lang="zh-CN" altLang="zh-CN" sz="2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28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y=[41.2	41.8	42.4	41.6	41.7	41.3];</a:t>
            </a:r>
            <a:endParaRPr lang="zh-CN" altLang="zh-CN" sz="2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28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yx=[y,x]; yxr=tiedrank(yx) %</a:t>
            </a:r>
            <a:r>
              <a:rPr lang="zh-CN" altLang="zh-CN" sz="28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计算秩</a:t>
            </a:r>
            <a:endParaRPr lang="zh-CN" altLang="zh-CN" sz="2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28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yr=sum(yxr(1:length(y))) %</a:t>
            </a:r>
            <a:r>
              <a:rPr lang="zh-CN" altLang="zh-CN" sz="28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计算</a:t>
            </a:r>
            <a:r>
              <a:rPr lang="en-US" altLang="zh-CN" sz="28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y</a:t>
            </a:r>
            <a:r>
              <a:rPr lang="zh-CN" altLang="zh-CN" sz="28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的秩和</a:t>
            </a:r>
            <a:endParaRPr lang="zh-CN" altLang="zh-CN" sz="2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28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[p,h,s]=ranksum(y,x) %</a:t>
            </a:r>
            <a:r>
              <a:rPr lang="zh-CN" altLang="zh-CN" sz="28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利用</a:t>
            </a:r>
            <a:r>
              <a:rPr lang="en-US" altLang="zh-CN" sz="28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Matlab</a:t>
            </a:r>
            <a:r>
              <a:rPr lang="zh-CN" altLang="zh-CN" sz="28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工具箱直接进行检验</a:t>
            </a:r>
            <a:endParaRPr lang="zh-CN" altLang="zh-CN" sz="2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1151974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层">
            <a:extLst>
              <a:ext uri="{FF2B5EF4-FFF2-40B4-BE49-F238E27FC236}">
                <a16:creationId xmlns:a16="http://schemas.microsoft.com/office/drawing/2014/main" id="{74BAD145-AB42-4135-BB73-9ABB57E581AC}"/>
              </a:ext>
            </a:extLst>
          </p:cNvPr>
          <p:cNvSpPr txBox="1"/>
          <p:nvPr/>
        </p:nvSpPr>
        <p:spPr bwMode="auto">
          <a:xfrm>
            <a:off x="3436737" y="3171111"/>
            <a:ext cx="6706442" cy="861750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46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Bootstrap</a:t>
            </a:r>
            <a:r>
              <a:rPr lang="zh-CN" altLang="zh-CN" sz="46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方法</a:t>
            </a:r>
            <a:endParaRPr lang="zh-CN" altLang="en-US" sz="46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标题层">
            <a:extLst>
              <a:ext uri="{FF2B5EF4-FFF2-40B4-BE49-F238E27FC236}">
                <a16:creationId xmlns:a16="http://schemas.microsoft.com/office/drawing/2014/main" id="{A017B4FF-92DC-44DD-8AFD-8DA6C8A674C5}"/>
              </a:ext>
            </a:extLst>
          </p:cNvPr>
          <p:cNvSpPr txBox="1"/>
          <p:nvPr/>
        </p:nvSpPr>
        <p:spPr bwMode="auto">
          <a:xfrm>
            <a:off x="3436737" y="3171111"/>
            <a:ext cx="1434038" cy="861750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48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02</a:t>
            </a:r>
            <a:endParaRPr lang="zh-CN" altLang="en-US" sz="4800" kern="0" dirty="0">
              <a:solidFill>
                <a:schemeClr val="tx1">
                  <a:lumMod val="85000"/>
                  <a:lumOff val="15000"/>
                </a:schemeClr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0660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0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3DF7DC0-9AEC-4FC3-AD92-1B7907AC0806}"/>
              </a:ext>
            </a:extLst>
          </p:cNvPr>
          <p:cNvSpPr txBox="1"/>
          <p:nvPr/>
        </p:nvSpPr>
        <p:spPr>
          <a:xfrm>
            <a:off x="384870" y="574120"/>
            <a:ext cx="750183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200" b="1">
                <a:solidFill>
                  <a:srgbClr val="319095"/>
                </a:solidFill>
              </a:rPr>
              <a:t>7.2.1  </a:t>
            </a:r>
            <a:r>
              <a:rPr lang="zh-CN" altLang="zh-CN" sz="4200" b="1">
                <a:solidFill>
                  <a:srgbClr val="319095"/>
                </a:solidFill>
              </a:rPr>
              <a:t>非参数</a:t>
            </a:r>
            <a:r>
              <a:rPr lang="en-US" altLang="zh-CN" sz="4200" b="1">
                <a:solidFill>
                  <a:srgbClr val="319095"/>
                </a:solidFill>
              </a:rPr>
              <a:t>Bootstrap</a:t>
            </a:r>
            <a:r>
              <a:rPr lang="zh-CN" altLang="zh-CN" sz="4200" b="1">
                <a:solidFill>
                  <a:srgbClr val="319095"/>
                </a:solidFill>
              </a:rPr>
              <a:t>方法</a:t>
            </a:r>
            <a:endParaRPr lang="zh-CN" altLang="en-US" sz="4200" b="1" dirty="0">
              <a:solidFill>
                <a:srgbClr val="319095"/>
              </a:solidFill>
            </a:endParaRPr>
          </a:p>
        </p:txBody>
      </p:sp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F9CD71D5-D49B-4ECC-AB36-39FBCF3AE90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42428498"/>
              </p:ext>
            </p:extLst>
          </p:nvPr>
        </p:nvGraphicFramePr>
        <p:xfrm>
          <a:off x="384870" y="1312784"/>
          <a:ext cx="8256587" cy="5186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3" imgW="8548607" imgH="5378928" progId="Word.Document.12">
                  <p:embed/>
                </p:oleObj>
              </mc:Choice>
              <mc:Fallback>
                <p:oleObj name="Document" r:id="rId3" imgW="8548607" imgH="5378928" progId="Word.Document.12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F9CD71D5-D49B-4ECC-AB36-39FBCF3AE90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84870" y="1312784"/>
                        <a:ext cx="8256587" cy="51863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87621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D1171C8D-6327-4622-A38D-DA77EB5ED0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00187897"/>
              </p:ext>
            </p:extLst>
          </p:nvPr>
        </p:nvGraphicFramePr>
        <p:xfrm>
          <a:off x="504825" y="1624013"/>
          <a:ext cx="8188325" cy="3698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3702612" progId="Word.Document.12">
                  <p:embed/>
                </p:oleObj>
              </mc:Choice>
              <mc:Fallback>
                <p:oleObj name="Document" r:id="rId2" imgW="8153322" imgH="3702612" progId="Word.Document.12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D1171C8D-6327-4622-A38D-DA77EB5ED0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04825" y="1624013"/>
                        <a:ext cx="8188325" cy="3698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B8DC3E65-1ED8-4E27-8166-5B4FC188AF4F}"/>
              </a:ext>
            </a:extLst>
          </p:cNvPr>
          <p:cNvSpPr txBox="1"/>
          <p:nvPr/>
        </p:nvSpPr>
        <p:spPr>
          <a:xfrm>
            <a:off x="384870" y="772240"/>
            <a:ext cx="90877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0293B8"/>
                </a:solidFill>
              </a:rPr>
              <a:t>1.</a:t>
            </a:r>
            <a:r>
              <a:rPr lang="zh-CN" altLang="zh-CN" sz="3600" b="1">
                <a:solidFill>
                  <a:srgbClr val="0293B8"/>
                </a:solidFill>
              </a:rPr>
              <a:t>估计量的标准误差的</a:t>
            </a:r>
            <a:r>
              <a:rPr lang="en-US" altLang="zh-CN" sz="3600" b="1">
                <a:solidFill>
                  <a:srgbClr val="0293B8"/>
                </a:solidFill>
              </a:rPr>
              <a:t>Bootstrap</a:t>
            </a:r>
            <a:r>
              <a:rPr lang="zh-CN" altLang="zh-CN" sz="3600" b="1">
                <a:solidFill>
                  <a:srgbClr val="0293B8"/>
                </a:solidFill>
              </a:rPr>
              <a:t>估计</a:t>
            </a:r>
            <a:endParaRPr lang="zh-CN" altLang="en-US" sz="3600" b="1" dirty="0">
              <a:solidFill>
                <a:srgbClr val="0293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2011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03649507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2755" progId="Word.Document.12">
                  <p:embed/>
                </p:oleObj>
              </mc:Choice>
              <mc:Fallback>
                <p:oleObj name="Document" r:id="rId2" imgW="8129635" imgH="29227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6239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74919557"/>
              </p:ext>
            </p:extLst>
          </p:nvPr>
        </p:nvGraphicFramePr>
        <p:xfrm>
          <a:off x="531813" y="804863"/>
          <a:ext cx="7861300" cy="3821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964846" progId="Word.Document.12">
                  <p:embed/>
                </p:oleObj>
              </mc:Choice>
              <mc:Fallback>
                <p:oleObj name="Document" r:id="rId2" imgW="8129635" imgH="3964846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38211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5163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26917745"/>
              </p:ext>
            </p:extLst>
          </p:nvPr>
        </p:nvGraphicFramePr>
        <p:xfrm>
          <a:off x="531813" y="804863"/>
          <a:ext cx="7861300" cy="4122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273907" progId="Word.Document.12">
                  <p:embed/>
                </p:oleObj>
              </mc:Choice>
              <mc:Fallback>
                <p:oleObj name="Document" r:id="rId2" imgW="8129635" imgH="4273907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41227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39687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22440531"/>
              </p:ext>
            </p:extLst>
          </p:nvPr>
        </p:nvGraphicFramePr>
        <p:xfrm>
          <a:off x="531813" y="804863"/>
          <a:ext cx="7861300" cy="5172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352380" progId="Word.Document.12">
                  <p:embed/>
                </p:oleObj>
              </mc:Choice>
              <mc:Fallback>
                <p:oleObj name="Document" r:id="rId2" imgW="8129635" imgH="5352380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5172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70677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29747898"/>
              </p:ext>
            </p:extLst>
          </p:nvPr>
        </p:nvGraphicFramePr>
        <p:xfrm>
          <a:off x="531813" y="804863"/>
          <a:ext cx="8216900" cy="7205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492403" imgH="7469212" progId="Word.Document.12">
                  <p:embed/>
                </p:oleObj>
              </mc:Choice>
              <mc:Fallback>
                <p:oleObj name="Document" r:id="rId2" imgW="8492403" imgH="7469212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8216900" cy="72056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2004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02834065"/>
              </p:ext>
            </p:extLst>
          </p:nvPr>
        </p:nvGraphicFramePr>
        <p:xfrm>
          <a:off x="531813" y="804863"/>
          <a:ext cx="7861300" cy="4325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478147" progId="Word.Document.12">
                  <p:embed/>
                </p:oleObj>
              </mc:Choice>
              <mc:Fallback>
                <p:oleObj name="Document" r:id="rId2" imgW="8129635" imgH="4478147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43259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53915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06013111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2755" progId="Word.Document.12">
                  <p:embed/>
                </p:oleObj>
              </mc:Choice>
              <mc:Fallback>
                <p:oleObj name="Document" r:id="rId2" imgW="8129635" imgH="29227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40305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35889460"/>
              </p:ext>
            </p:extLst>
          </p:nvPr>
        </p:nvGraphicFramePr>
        <p:xfrm>
          <a:off x="531813" y="804863"/>
          <a:ext cx="7861300" cy="438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536501" progId="Word.Document.12">
                  <p:embed/>
                </p:oleObj>
              </mc:Choice>
              <mc:Fallback>
                <p:oleObj name="Document" r:id="rId2" imgW="8129635" imgH="4536501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4381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57199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79412292"/>
              </p:ext>
            </p:extLst>
          </p:nvPr>
        </p:nvGraphicFramePr>
        <p:xfrm>
          <a:off x="641350" y="777875"/>
          <a:ext cx="7861300" cy="457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736419" progId="Word.Document.12">
                  <p:embed/>
                </p:oleObj>
              </mc:Choice>
              <mc:Fallback>
                <p:oleObj name="Document" r:id="rId2" imgW="8129635" imgH="4736419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41350" y="777875"/>
                        <a:ext cx="7861300" cy="457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17763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53902275"/>
              </p:ext>
            </p:extLst>
          </p:nvPr>
        </p:nvGraphicFramePr>
        <p:xfrm>
          <a:off x="531813" y="804863"/>
          <a:ext cx="7861300" cy="4176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321815" progId="Word.Document.12">
                  <p:embed/>
                </p:oleObj>
              </mc:Choice>
              <mc:Fallback>
                <p:oleObj name="Document" r:id="rId2" imgW="8129635" imgH="432181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41767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4765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C4D76360-D720-4CE4-8FE6-BE2B009370DA}"/>
              </a:ext>
            </a:extLst>
          </p:cNvPr>
          <p:cNvSpPr txBox="1"/>
          <p:nvPr/>
        </p:nvSpPr>
        <p:spPr>
          <a:xfrm>
            <a:off x="218515" y="366623"/>
            <a:ext cx="8347262" cy="61247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6700" algn="just"/>
            <a:r>
              <a:rPr lang="zh-CN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上述计算的</a:t>
            </a:r>
            <a:r>
              <a:rPr lang="en-US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Matlab</a:t>
            </a:r>
            <a:r>
              <a:rPr lang="zh-CN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程序如下：</a:t>
            </a:r>
            <a:endParaRPr lang="zh-CN" altLang="zh-CN" sz="2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 algn="just"/>
            <a:r>
              <a:rPr lang="en-US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clc, clear</a:t>
            </a:r>
            <a:endParaRPr lang="zh-CN" altLang="zh-CN" sz="2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 algn="just"/>
            <a:r>
              <a:rPr lang="en-US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a=[9.5  18.2  12.0  10.2  18.2</a:t>
            </a:r>
            <a:endParaRPr lang="zh-CN" altLang="zh-CN" sz="2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 algn="just"/>
            <a:r>
              <a:rPr lang="en-US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21.1  18.2  12.0  9.5  10.2</a:t>
            </a:r>
            <a:endParaRPr lang="zh-CN" altLang="zh-CN" sz="2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 algn="just"/>
            <a:r>
              <a:rPr lang="en-US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21.1  10.2  10.2  12.0  10.2</a:t>
            </a:r>
            <a:endParaRPr lang="zh-CN" altLang="zh-CN" sz="2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 algn="just"/>
            <a:r>
              <a:rPr lang="en-US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18.2  12.0  9.5  18.2  10.2</a:t>
            </a:r>
            <a:endParaRPr lang="zh-CN" altLang="zh-CN" sz="2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 algn="just"/>
            <a:r>
              <a:rPr lang="en-US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21.1  12.0  18.2  12.0  18.2</a:t>
            </a:r>
            <a:endParaRPr lang="zh-CN" altLang="zh-CN" sz="2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 algn="just"/>
            <a:r>
              <a:rPr lang="en-US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10.2  10.2  9.5  21.1  10.2</a:t>
            </a:r>
            <a:endParaRPr lang="zh-CN" altLang="zh-CN" sz="2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 algn="just"/>
            <a:r>
              <a:rPr lang="en-US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9.5  21.1  12.0  10.2  12.0</a:t>
            </a:r>
            <a:endParaRPr lang="zh-CN" altLang="zh-CN" sz="2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 algn="just"/>
            <a:r>
              <a:rPr lang="en-US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10.2  18.2  10.2  21.1  21.1</a:t>
            </a:r>
            <a:endParaRPr lang="zh-CN" altLang="zh-CN" sz="2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 algn="just"/>
            <a:r>
              <a:rPr lang="en-US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10.2  10.2  18.2  18.2  18.2</a:t>
            </a:r>
            <a:endParaRPr lang="zh-CN" altLang="zh-CN" sz="2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 algn="just"/>
            <a:r>
              <a:rPr lang="en-US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18.2  10.2  18.2  10.2  10.2];</a:t>
            </a:r>
            <a:endParaRPr lang="zh-CN" altLang="zh-CN" sz="2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 algn="just"/>
            <a:r>
              <a:rPr lang="en-US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zw=quantile(a',0.5) %</a:t>
            </a:r>
            <a:r>
              <a:rPr lang="zh-CN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求矩阵</a:t>
            </a:r>
            <a:r>
              <a:rPr lang="en-US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a</a:t>
            </a:r>
            <a:r>
              <a:rPr lang="zh-CN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每一行的中位数</a:t>
            </a:r>
            <a:endParaRPr lang="zh-CN" altLang="zh-CN" sz="2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 algn="just"/>
            <a:r>
              <a:rPr lang="en-US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bzc=std(zw)  %</a:t>
            </a:r>
            <a:r>
              <a:rPr lang="zh-CN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计算中位数标准差的</a:t>
            </a:r>
            <a:r>
              <a:rPr lang="en-US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Bootstrap</a:t>
            </a:r>
            <a:r>
              <a:rPr lang="zh-CN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估计</a:t>
            </a:r>
            <a:endParaRPr lang="zh-CN" altLang="zh-CN" sz="2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919374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27631315"/>
              </p:ext>
            </p:extLst>
          </p:nvPr>
        </p:nvGraphicFramePr>
        <p:xfrm>
          <a:off x="531813" y="804863"/>
          <a:ext cx="7861300" cy="3903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11970" imgH="4075071" progId="Word.Document.12">
                  <p:embed/>
                </p:oleObj>
              </mc:Choice>
              <mc:Fallback>
                <p:oleObj name="Document" r:id="rId2" imgW="8111970" imgH="4075071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39036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96617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93713847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2755" progId="Word.Document.12">
                  <p:embed/>
                </p:oleObj>
              </mc:Choice>
              <mc:Fallback>
                <p:oleObj name="Document" r:id="rId2" imgW="8129635" imgH="29227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08470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4B0DF500-FD63-4BA5-865D-2B3BD78879C3}"/>
              </a:ext>
            </a:extLst>
          </p:cNvPr>
          <p:cNvSpPr txBox="1"/>
          <p:nvPr/>
        </p:nvSpPr>
        <p:spPr>
          <a:xfrm>
            <a:off x="285749" y="1216549"/>
            <a:ext cx="8266579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6700" algn="just"/>
            <a:r>
              <a:rPr lang="zh-CN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计算的</a:t>
            </a:r>
            <a:r>
              <a:rPr lang="en-US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Matlab</a:t>
            </a:r>
            <a:r>
              <a:rPr lang="zh-CN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程序如下：</a:t>
            </a:r>
            <a:endParaRPr lang="zh-CN" altLang="zh-CN" sz="2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l"/>
            <a:r>
              <a:rPr lang="en-US" altLang="zh-CN" sz="28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clc, clear, rng(1) %</a:t>
            </a:r>
            <a:r>
              <a:rPr lang="zh-CN" altLang="zh-CN" sz="28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取确定的随机数种子进行一致性比较</a:t>
            </a:r>
            <a:endParaRPr lang="zh-CN" altLang="zh-CN" sz="2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l"/>
            <a:r>
              <a:rPr lang="en-US" altLang="zh-CN" sz="28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a=[18.2  9.5  12.0  21.1  10.2]; %</a:t>
            </a:r>
            <a:r>
              <a:rPr lang="zh-CN" altLang="zh-CN" sz="28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输入原始样本</a:t>
            </a:r>
            <a:endParaRPr lang="zh-CN" altLang="zh-CN" sz="2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l"/>
            <a:r>
              <a:rPr lang="en-US" altLang="zh-CN" sz="28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b=bootstrp(1000,@(x)quantile(x,0.5),a) %</a:t>
            </a:r>
            <a:r>
              <a:rPr lang="zh-CN" altLang="zh-CN" sz="28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计算各个</a:t>
            </a:r>
            <a:r>
              <a:rPr lang="en-US" altLang="zh-CN" sz="28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bootstrap</a:t>
            </a:r>
            <a:r>
              <a:rPr lang="zh-CN" altLang="zh-CN" sz="28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样本的中位数</a:t>
            </a:r>
            <a:endParaRPr lang="zh-CN" altLang="zh-CN" sz="2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l"/>
            <a:r>
              <a:rPr lang="en-US" altLang="zh-CN" sz="28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c=std(b)  %</a:t>
            </a:r>
            <a:r>
              <a:rPr lang="zh-CN" altLang="zh-CN" sz="28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计算中位数标准差</a:t>
            </a:r>
            <a:endParaRPr lang="zh-CN" altLang="zh-CN" sz="2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421896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D1171C8D-6327-4622-A38D-DA77EB5ED0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85892787"/>
              </p:ext>
            </p:extLst>
          </p:nvPr>
        </p:nvGraphicFramePr>
        <p:xfrm>
          <a:off x="477837" y="1418571"/>
          <a:ext cx="8188325" cy="5281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5270252" progId="Word.Document.12">
                  <p:embed/>
                </p:oleObj>
              </mc:Choice>
              <mc:Fallback>
                <p:oleObj name="Document" r:id="rId2" imgW="8153322" imgH="5270252" progId="Word.Document.12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D1171C8D-6327-4622-A38D-DA77EB5ED0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77837" y="1418571"/>
                        <a:ext cx="8188325" cy="52816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B8DC3E65-1ED8-4E27-8166-5B4FC188AF4F}"/>
              </a:ext>
            </a:extLst>
          </p:cNvPr>
          <p:cNvSpPr txBox="1"/>
          <p:nvPr/>
        </p:nvSpPr>
        <p:spPr>
          <a:xfrm>
            <a:off x="384870" y="772240"/>
            <a:ext cx="90877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0293B8"/>
                </a:solidFill>
              </a:rPr>
              <a:t>2.</a:t>
            </a:r>
            <a:r>
              <a:rPr lang="zh-CN" altLang="zh-CN" sz="3600" b="1">
                <a:solidFill>
                  <a:srgbClr val="0293B8"/>
                </a:solidFill>
              </a:rPr>
              <a:t>估计量的均方误差的</a:t>
            </a:r>
            <a:r>
              <a:rPr lang="en-US" altLang="zh-CN" sz="3600" b="1">
                <a:solidFill>
                  <a:srgbClr val="0293B8"/>
                </a:solidFill>
              </a:rPr>
              <a:t>Bootstrap</a:t>
            </a:r>
            <a:r>
              <a:rPr lang="zh-CN" altLang="zh-CN" sz="3600" b="1">
                <a:solidFill>
                  <a:srgbClr val="0293B8"/>
                </a:solidFill>
              </a:rPr>
              <a:t>估计</a:t>
            </a:r>
            <a:endParaRPr lang="zh-CN" altLang="en-US" sz="3600" b="1" dirty="0">
              <a:solidFill>
                <a:srgbClr val="0293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9211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09986502"/>
              </p:ext>
            </p:extLst>
          </p:nvPr>
        </p:nvGraphicFramePr>
        <p:xfrm>
          <a:off x="531813" y="804863"/>
          <a:ext cx="7861300" cy="3862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006270" progId="Word.Document.12">
                  <p:embed/>
                </p:oleObj>
              </mc:Choice>
              <mc:Fallback>
                <p:oleObj name="Document" r:id="rId2" imgW="8129635" imgH="4006270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38623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65851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37990275"/>
              </p:ext>
            </p:extLst>
          </p:nvPr>
        </p:nvGraphicFramePr>
        <p:xfrm>
          <a:off x="531813" y="804863"/>
          <a:ext cx="7861300" cy="3411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536555" progId="Word.Document.12">
                  <p:embed/>
                </p:oleObj>
              </mc:Choice>
              <mc:Fallback>
                <p:oleObj name="Document" r:id="rId2" imgW="8129635" imgH="35365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34115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17415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55617314"/>
              </p:ext>
            </p:extLst>
          </p:nvPr>
        </p:nvGraphicFramePr>
        <p:xfrm>
          <a:off x="531813" y="804863"/>
          <a:ext cx="7861300" cy="4491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659333" progId="Word.Document.12">
                  <p:embed/>
                </p:oleObj>
              </mc:Choice>
              <mc:Fallback>
                <p:oleObj name="Document" r:id="rId2" imgW="8129635" imgH="4659333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44910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12002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05454336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2755" progId="Word.Document.12">
                  <p:embed/>
                </p:oleObj>
              </mc:Choice>
              <mc:Fallback>
                <p:oleObj name="Document" r:id="rId2" imgW="8129635" imgH="29227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43588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E63F10CE-D329-4226-B4E9-35845C1D7B4F}"/>
              </a:ext>
            </a:extLst>
          </p:cNvPr>
          <p:cNvSpPr txBox="1"/>
          <p:nvPr/>
        </p:nvSpPr>
        <p:spPr>
          <a:xfrm>
            <a:off x="479051" y="1012954"/>
            <a:ext cx="8185897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6700" algn="just"/>
            <a:r>
              <a:rPr lang="en-US" altLang="zh-CN" sz="28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clc, clear, rng(0)  %</a:t>
            </a:r>
            <a:r>
              <a:rPr lang="zh-CN" altLang="zh-CN" sz="28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取确定的随机数种子进行一致性比较</a:t>
            </a:r>
            <a:endParaRPr lang="zh-CN" altLang="zh-CN" sz="2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 algn="just"/>
            <a:r>
              <a:rPr lang="en-US" altLang="zh-CN" sz="28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a=[136.3  136.6  135.8  135.4  134.7  135.0  134.1  143.3  147.8 ...</a:t>
            </a:r>
            <a:endParaRPr lang="zh-CN" altLang="zh-CN" sz="2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 algn="just"/>
            <a:r>
              <a:rPr lang="en-US" altLang="zh-CN" sz="28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148.8  134.8  135.2  134.9  149.5  141.2  135.4  134.8  135.8 ...</a:t>
            </a:r>
            <a:endParaRPr lang="zh-CN" altLang="zh-CN" sz="2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 algn="just"/>
            <a:r>
              <a:rPr lang="en-US" altLang="zh-CN" sz="28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135.0  133.7  134.4  134.9  134.8  134.5  134.3  135.2];</a:t>
            </a:r>
            <a:endParaRPr lang="zh-CN" altLang="zh-CN" sz="2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 algn="just"/>
            <a:r>
              <a:rPr lang="en-US" altLang="zh-CN" sz="28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b=bootstrp(10000,@(x)quantile(x,0.5),a);  %</a:t>
            </a:r>
            <a:r>
              <a:rPr lang="zh-CN" altLang="zh-CN" sz="28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求各个</a:t>
            </a:r>
            <a:r>
              <a:rPr lang="en-US" altLang="zh-CN" sz="28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bootstrap</a:t>
            </a:r>
            <a:r>
              <a:rPr lang="zh-CN" altLang="zh-CN" sz="28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样本的中位数</a:t>
            </a:r>
            <a:endParaRPr lang="zh-CN" altLang="zh-CN" sz="2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 algn="just"/>
            <a:r>
              <a:rPr lang="en-US" altLang="zh-CN" sz="28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c=mean((b-quantile(a,0.5)).^2)  %</a:t>
            </a:r>
            <a:r>
              <a:rPr lang="zh-CN" altLang="zh-CN" sz="28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求均方误差</a:t>
            </a:r>
            <a:endParaRPr lang="zh-CN" altLang="zh-CN" sz="2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8109283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D1171C8D-6327-4622-A38D-DA77EB5ED0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020281"/>
              </p:ext>
            </p:extLst>
          </p:nvPr>
        </p:nvGraphicFramePr>
        <p:xfrm>
          <a:off x="504825" y="1624013"/>
          <a:ext cx="8188325" cy="3698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3702612" progId="Word.Document.12">
                  <p:embed/>
                </p:oleObj>
              </mc:Choice>
              <mc:Fallback>
                <p:oleObj name="Document" r:id="rId2" imgW="8153322" imgH="3702612" progId="Word.Document.12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D1171C8D-6327-4622-A38D-DA77EB5ED0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04825" y="1624013"/>
                        <a:ext cx="8188325" cy="3698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B8DC3E65-1ED8-4E27-8166-5B4FC188AF4F}"/>
              </a:ext>
            </a:extLst>
          </p:cNvPr>
          <p:cNvSpPr txBox="1"/>
          <p:nvPr/>
        </p:nvSpPr>
        <p:spPr>
          <a:xfrm>
            <a:off x="384870" y="772240"/>
            <a:ext cx="90877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0293B8"/>
                </a:solidFill>
              </a:rPr>
              <a:t>3.</a:t>
            </a:r>
            <a:r>
              <a:rPr lang="en-US" altLang="zh-CN" b="1"/>
              <a:t> </a:t>
            </a:r>
            <a:r>
              <a:rPr lang="en-US" altLang="zh-CN" sz="3600" b="1">
                <a:solidFill>
                  <a:srgbClr val="0293B8"/>
                </a:solidFill>
              </a:rPr>
              <a:t>Bootstrap</a:t>
            </a:r>
            <a:r>
              <a:rPr lang="zh-CN" altLang="zh-CN" sz="3600" b="1">
                <a:solidFill>
                  <a:srgbClr val="0293B8"/>
                </a:solidFill>
              </a:rPr>
              <a:t>置信区间</a:t>
            </a:r>
            <a:endParaRPr lang="zh-CN" altLang="en-US" sz="3600" b="1" dirty="0">
              <a:solidFill>
                <a:srgbClr val="0293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6175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45985212"/>
              </p:ext>
            </p:extLst>
          </p:nvPr>
        </p:nvGraphicFramePr>
        <p:xfrm>
          <a:off x="531813" y="804863"/>
          <a:ext cx="7861300" cy="4803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979201" progId="Word.Document.12">
                  <p:embed/>
                </p:oleObj>
              </mc:Choice>
              <mc:Fallback>
                <p:oleObj name="Document" r:id="rId2" imgW="8129635" imgH="4979201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48037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08817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B69BA77-3BDA-4382-B624-7AFA72998459}"/>
              </a:ext>
            </a:extLst>
          </p:cNvPr>
          <p:cNvSpPr txBox="1"/>
          <p:nvPr/>
        </p:nvSpPr>
        <p:spPr>
          <a:xfrm>
            <a:off x="546287" y="1256891"/>
            <a:ext cx="8051426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76225" algn="just"/>
            <a:r>
              <a:rPr lang="en-US" altLang="zh-CN" sz="28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clc, clear</a:t>
            </a:r>
            <a:endParaRPr lang="zh-CN" altLang="zh-CN" sz="2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28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alpha=0.05; ta=tinv(1-alpha,4)</a:t>
            </a:r>
            <a:endParaRPr lang="zh-CN" altLang="zh-CN" sz="2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28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x0=[1050  1100  1120  1250  1280];</a:t>
            </a:r>
            <a:endParaRPr lang="zh-CN" altLang="zh-CN" sz="2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28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xb=mean(x0), s=std(x0), n=length(x0);</a:t>
            </a:r>
            <a:endParaRPr lang="zh-CN" altLang="zh-CN" sz="2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28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mu=xb-s/sqrt(n)*ta %</a:t>
            </a:r>
            <a:r>
              <a:rPr lang="zh-CN" altLang="zh-CN" sz="28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计算单侧置信下限</a:t>
            </a:r>
            <a:endParaRPr lang="zh-CN" altLang="zh-CN" sz="2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28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[h,p,ci]=ttest(x0,xb,'Alpha',0.05,'Tail','right')  %</a:t>
            </a:r>
            <a:r>
              <a:rPr lang="zh-CN" altLang="zh-CN" sz="28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通过假设检验求置信区间</a:t>
            </a:r>
            <a:endParaRPr lang="zh-CN" altLang="zh-CN" sz="2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1420397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18595126"/>
              </p:ext>
            </p:extLst>
          </p:nvPr>
        </p:nvGraphicFramePr>
        <p:xfrm>
          <a:off x="531813" y="804863"/>
          <a:ext cx="7861300" cy="529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487459" progId="Word.Document.12">
                  <p:embed/>
                </p:oleObj>
              </mc:Choice>
              <mc:Fallback>
                <p:oleObj name="Document" r:id="rId2" imgW="8129635" imgH="5487459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529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56863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29112454"/>
              </p:ext>
            </p:extLst>
          </p:nvPr>
        </p:nvGraphicFramePr>
        <p:xfrm>
          <a:off x="531813" y="804863"/>
          <a:ext cx="7861300" cy="3684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824724" progId="Word.Document.12">
                  <p:embed/>
                </p:oleObj>
              </mc:Choice>
              <mc:Fallback>
                <p:oleObj name="Document" r:id="rId2" imgW="8129635" imgH="382472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3684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49921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12056271"/>
              </p:ext>
            </p:extLst>
          </p:nvPr>
        </p:nvGraphicFramePr>
        <p:xfrm>
          <a:off x="531813" y="804863"/>
          <a:ext cx="7861300" cy="4257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409707" progId="Word.Document.12">
                  <p:embed/>
                </p:oleObj>
              </mc:Choice>
              <mc:Fallback>
                <p:oleObj name="Document" r:id="rId2" imgW="8129635" imgH="4409707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4257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32362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23151502"/>
              </p:ext>
            </p:extLst>
          </p:nvPr>
        </p:nvGraphicFramePr>
        <p:xfrm>
          <a:off x="531813" y="804863"/>
          <a:ext cx="7861300" cy="3125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236138" progId="Word.Document.12">
                  <p:embed/>
                </p:oleObj>
              </mc:Choice>
              <mc:Fallback>
                <p:oleObj name="Document" r:id="rId2" imgW="8129635" imgH="3236138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31257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19616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CB6797DD-01D2-4250-B931-29DEBA0171EA}"/>
              </a:ext>
            </a:extLst>
          </p:cNvPr>
          <p:cNvSpPr txBox="1"/>
          <p:nvPr/>
        </p:nvSpPr>
        <p:spPr>
          <a:xfrm>
            <a:off x="447114" y="1176208"/>
            <a:ext cx="8011085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6700" algn="just"/>
            <a:r>
              <a:rPr lang="zh-CN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计算的</a:t>
            </a:r>
            <a:r>
              <a:rPr lang="en-US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Matlab</a:t>
            </a:r>
            <a:r>
              <a:rPr lang="zh-CN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程序如下：</a:t>
            </a:r>
            <a:endParaRPr lang="zh-CN" altLang="zh-CN" sz="2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l"/>
            <a:r>
              <a:rPr lang="en-US" altLang="zh-CN" sz="28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clc, clear, rng(6)  %</a:t>
            </a:r>
            <a:r>
              <a:rPr lang="zh-CN" altLang="zh-CN" sz="28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进行一致性比较</a:t>
            </a:r>
            <a:endParaRPr lang="zh-CN" altLang="zh-CN" sz="2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l"/>
            <a:r>
              <a:rPr lang="en-US" altLang="zh-CN" sz="28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a=[9  8  10  12  11  12  7  9  11  8  9  7  7  8  9  7  9  9  10  9  9  9  12  10  10  9  13  11  13  9];</a:t>
            </a:r>
            <a:endParaRPr lang="zh-CN" altLang="zh-CN" sz="2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711835" algn="l"/>
            <a:r>
              <a:rPr lang="en-US" altLang="zh-CN" sz="28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b=bootci(10000,{@(x)[mean(x),std(x)],a},'alpha',0.1) %</a:t>
            </a:r>
            <a:r>
              <a:rPr lang="zh-CN" altLang="zh-CN" sz="28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返回值</a:t>
            </a:r>
            <a:r>
              <a:rPr lang="en-US" altLang="zh-CN" sz="28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b</a:t>
            </a:r>
            <a:r>
              <a:rPr lang="zh-CN" altLang="zh-CN" sz="28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第一列为均值的置信区间，第二列为标准差的置信区间</a:t>
            </a:r>
            <a:endParaRPr lang="zh-CN" altLang="zh-CN" sz="2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9654459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19562756"/>
              </p:ext>
            </p:extLst>
          </p:nvPr>
        </p:nvGraphicFramePr>
        <p:xfrm>
          <a:off x="531813" y="804863"/>
          <a:ext cx="7861300" cy="429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451131" progId="Word.Document.12">
                  <p:embed/>
                </p:oleObj>
              </mc:Choice>
              <mc:Fallback>
                <p:oleObj name="Document" r:id="rId2" imgW="8129635" imgH="4451131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4298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28558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3DF7DC0-9AEC-4FC3-AD92-1B7907AC0806}"/>
              </a:ext>
            </a:extLst>
          </p:cNvPr>
          <p:cNvSpPr txBox="1"/>
          <p:nvPr/>
        </p:nvSpPr>
        <p:spPr>
          <a:xfrm>
            <a:off x="384870" y="574120"/>
            <a:ext cx="750183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200" b="1">
                <a:solidFill>
                  <a:srgbClr val="319095"/>
                </a:solidFill>
              </a:rPr>
              <a:t>7.2.2  </a:t>
            </a:r>
            <a:r>
              <a:rPr lang="zh-CN" altLang="zh-CN" sz="4200" b="1">
                <a:solidFill>
                  <a:srgbClr val="319095"/>
                </a:solidFill>
              </a:rPr>
              <a:t>参数</a:t>
            </a:r>
            <a:r>
              <a:rPr lang="en-US" altLang="zh-CN" sz="4200" b="1">
                <a:solidFill>
                  <a:srgbClr val="319095"/>
                </a:solidFill>
              </a:rPr>
              <a:t>Bootstrap</a:t>
            </a:r>
            <a:r>
              <a:rPr lang="zh-CN" altLang="zh-CN" sz="4200" b="1">
                <a:solidFill>
                  <a:srgbClr val="319095"/>
                </a:solidFill>
              </a:rPr>
              <a:t>方法</a:t>
            </a:r>
          </a:p>
          <a:p>
            <a:endParaRPr lang="zh-CN" altLang="en-US" sz="4200" b="1" dirty="0">
              <a:solidFill>
                <a:srgbClr val="319095"/>
              </a:solidFill>
            </a:endParaRPr>
          </a:p>
        </p:txBody>
      </p:sp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F9CD71D5-D49B-4ECC-AB36-39FBCF3AE90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49237828"/>
              </p:ext>
            </p:extLst>
          </p:nvPr>
        </p:nvGraphicFramePr>
        <p:xfrm>
          <a:off x="384870" y="1483192"/>
          <a:ext cx="8256587" cy="4189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3" imgW="8548607" imgH="4338949" progId="Word.Document.12">
                  <p:embed/>
                </p:oleObj>
              </mc:Choice>
              <mc:Fallback>
                <p:oleObj name="Document" r:id="rId3" imgW="8548607" imgH="4338949" progId="Word.Document.12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F9CD71D5-D49B-4ECC-AB36-39FBCF3AE90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84870" y="1483192"/>
                        <a:ext cx="8256587" cy="41894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60727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07760486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2755" progId="Word.Document.12">
                  <p:embed/>
                </p:oleObj>
              </mc:Choice>
              <mc:Fallback>
                <p:oleObj name="Document" r:id="rId2" imgW="8129635" imgH="29227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02683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88389279"/>
              </p:ext>
            </p:extLst>
          </p:nvPr>
        </p:nvGraphicFramePr>
        <p:xfrm>
          <a:off x="531813" y="804863"/>
          <a:ext cx="7861300" cy="4749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919766" progId="Word.Document.12">
                  <p:embed/>
                </p:oleObj>
              </mc:Choice>
              <mc:Fallback>
                <p:oleObj name="Document" r:id="rId2" imgW="8129635" imgH="4919766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4749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25799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20698260"/>
              </p:ext>
            </p:extLst>
          </p:nvPr>
        </p:nvGraphicFramePr>
        <p:xfrm>
          <a:off x="531813" y="804863"/>
          <a:ext cx="7861300" cy="365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793385" progId="Word.Document.12">
                  <p:embed/>
                </p:oleObj>
              </mc:Choice>
              <mc:Fallback>
                <p:oleObj name="Document" r:id="rId2" imgW="8129635" imgH="379338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3657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4218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GuidesStyle_Normal&quot;,&quot;Name&quot;:&quot;正常&quot;,&quot;HeaderHeight&quot;:15.0,&quot;FooterHeight&quot;:9.0,&quot;SideMargin&quot;:5.5,&quot;TopMargin&quot;:0.0,&quot;BottomMargin&quot;:0.0,&quot;IntervalMargin&quot;:1.5,&quot;SettingType&quot;:&quot;System&quot;}"/>
</p:tagLst>
</file>

<file path=ppt/theme/theme1.xml><?xml version="1.0" encoding="utf-8"?>
<a:theme xmlns:a="http://schemas.openxmlformats.org/drawingml/2006/main" name="2_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3904</TotalTime>
  <Words>3372</Words>
  <Application>Microsoft Office PowerPoint</Application>
  <PresentationFormat>全屏显示(4:3)</PresentationFormat>
  <Paragraphs>293</Paragraphs>
  <Slides>255</Slides>
  <Notes>18</Notes>
  <HiddenSlides>0</HiddenSlides>
  <MMClips>0</MMClips>
  <ScaleCrop>false</ScaleCrop>
  <HeadingPairs>
    <vt:vector size="8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255</vt:i4>
      </vt:variant>
    </vt:vector>
  </HeadingPairs>
  <TitlesOfParts>
    <vt:vector size="269" baseType="lpstr">
      <vt:lpstr>等线</vt:lpstr>
      <vt:lpstr>华文新魏</vt:lpstr>
      <vt:lpstr>隶书</vt:lpstr>
      <vt:lpstr>微软雅黑</vt:lpstr>
      <vt:lpstr>Arial</vt:lpstr>
      <vt:lpstr>Blackadder ITC</vt:lpstr>
      <vt:lpstr>Calibri</vt:lpstr>
      <vt:lpstr>Calibri Light</vt:lpstr>
      <vt:lpstr>Eras Bold ITC</vt:lpstr>
      <vt:lpstr>Impact</vt:lpstr>
      <vt:lpstr>Times New Roman</vt:lpstr>
      <vt:lpstr>2_Office 主题​​</vt:lpstr>
      <vt:lpstr>Document</vt:lpstr>
      <vt:lpstr>Microsoft Word 文档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常数项级数</dc:title>
  <dc:creator>Happy</dc:creator>
  <cp:lastModifiedBy>孤莱 端木</cp:lastModifiedBy>
  <cp:revision>199</cp:revision>
  <dcterms:created xsi:type="dcterms:W3CDTF">2020-06-24T23:10:14Z</dcterms:created>
  <dcterms:modified xsi:type="dcterms:W3CDTF">2023-08-23T08:31:37Z</dcterms:modified>
</cp:coreProperties>
</file>